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5.xml" ContentType="application/vnd.openxmlformats-officedocument.presentationml.tags+xml"/>
  <Override PartName="/ppt/notesSlides/notesSlide32.xml" ContentType="application/vnd.openxmlformats-officedocument.presentationml.notesSlide+xml"/>
  <Override PartName="/ppt/tags/tag6.xml" ContentType="application/vnd.openxmlformats-officedocument.presentationml.tags+xml"/>
  <Override PartName="/ppt/notesSlides/notesSlide33.xml" ContentType="application/vnd.openxmlformats-officedocument.presentationml.notesSlide+xml"/>
  <Override PartName="/ppt/tags/tag7.xml" ContentType="application/vnd.openxmlformats-officedocument.presentationml.tags+xml"/>
  <Override PartName="/ppt/notesSlides/notesSlide34.xml" ContentType="application/vnd.openxmlformats-officedocument.presentationml.notesSlide+xml"/>
  <Override PartName="/ppt/tags/tag8.xml" ContentType="application/vnd.openxmlformats-officedocument.presentationml.tags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notesSlides/notesSlide36.xml" ContentType="application/vnd.openxmlformats-officedocument.presentationml.notesSlide+xml"/>
  <Override PartName="/ppt/tags/tag10.xml" ContentType="application/vnd.openxmlformats-officedocument.presentationml.tags+xml"/>
  <Override PartName="/ppt/notesSlides/notesSlide37.xml" ContentType="application/vnd.openxmlformats-officedocument.presentationml.notesSlide+xml"/>
  <Override PartName="/ppt/tags/tag11.xml" ContentType="application/vnd.openxmlformats-officedocument.presentationml.tags+xml"/>
  <Override PartName="/ppt/notesSlides/notesSlide38.xml" ContentType="application/vnd.openxmlformats-officedocument.presentationml.notesSlide+xml"/>
  <Override PartName="/ppt/tags/tag1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3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514" r:id="rId3"/>
    <p:sldId id="513" r:id="rId4"/>
    <p:sldId id="477" r:id="rId5"/>
    <p:sldId id="472" r:id="rId6"/>
    <p:sldId id="474" r:id="rId7"/>
    <p:sldId id="479" r:id="rId8"/>
    <p:sldId id="478" r:id="rId9"/>
    <p:sldId id="480" r:id="rId10"/>
    <p:sldId id="473" r:id="rId11"/>
    <p:sldId id="492" r:id="rId12"/>
    <p:sldId id="521" r:id="rId13"/>
    <p:sldId id="482" r:id="rId14"/>
    <p:sldId id="483" r:id="rId15"/>
    <p:sldId id="485" r:id="rId16"/>
    <p:sldId id="493" r:id="rId17"/>
    <p:sldId id="475" r:id="rId18"/>
    <p:sldId id="522" r:id="rId19"/>
    <p:sldId id="494" r:id="rId20"/>
    <p:sldId id="491" r:id="rId21"/>
    <p:sldId id="486" r:id="rId22"/>
    <p:sldId id="498" r:id="rId23"/>
    <p:sldId id="496" r:id="rId24"/>
    <p:sldId id="499" r:id="rId25"/>
    <p:sldId id="497" r:id="rId26"/>
    <p:sldId id="504" r:id="rId27"/>
    <p:sldId id="481" r:id="rId28"/>
    <p:sldId id="495" r:id="rId29"/>
    <p:sldId id="487" r:id="rId30"/>
    <p:sldId id="489" r:id="rId31"/>
    <p:sldId id="523" r:id="rId32"/>
    <p:sldId id="500" r:id="rId33"/>
    <p:sldId id="501" r:id="rId34"/>
    <p:sldId id="502" r:id="rId35"/>
    <p:sldId id="503" r:id="rId36"/>
    <p:sldId id="505" r:id="rId37"/>
    <p:sldId id="506" r:id="rId38"/>
    <p:sldId id="507" r:id="rId39"/>
    <p:sldId id="508" r:id="rId40"/>
    <p:sldId id="448" r:id="rId41"/>
    <p:sldId id="524" r:id="rId42"/>
    <p:sldId id="509" r:id="rId43"/>
    <p:sldId id="512" r:id="rId44"/>
    <p:sldId id="510" r:id="rId45"/>
    <p:sldId id="525" r:id="rId46"/>
    <p:sldId id="405" r:id="rId47"/>
    <p:sldId id="526" r:id="rId48"/>
    <p:sldId id="421" r:id="rId49"/>
    <p:sldId id="407" r:id="rId50"/>
    <p:sldId id="423" r:id="rId51"/>
    <p:sldId id="424" r:id="rId52"/>
    <p:sldId id="528" r:id="rId53"/>
    <p:sldId id="529" r:id="rId54"/>
    <p:sldId id="530" r:id="rId55"/>
    <p:sldId id="531" r:id="rId56"/>
    <p:sldId id="532" r:id="rId5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00FFFF"/>
    <a:srgbClr val="008E69"/>
    <a:srgbClr val="BFF6FD"/>
    <a:srgbClr val="BAFEEF"/>
    <a:srgbClr val="FF9999"/>
    <a:srgbClr val="FF0066"/>
    <a:srgbClr val="FF5050"/>
    <a:srgbClr val="FF99CC"/>
    <a:srgbClr val="ED6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5" autoAdjust="0"/>
    <p:restoredTop sz="79929" autoAdjust="0"/>
  </p:normalViewPr>
  <p:slideViewPr>
    <p:cSldViewPr>
      <p:cViewPr varScale="1">
        <p:scale>
          <a:sx n="73" d="100"/>
          <a:sy n="73" d="100"/>
        </p:scale>
        <p:origin x="86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1" d="100"/>
          <a:sy n="41" d="100"/>
        </p:scale>
        <p:origin x="-1470" y="-11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Nunes Agra Belmonte" userId="39391879_tp_dropbox" providerId="OAuth2" clId="{2944BD4E-6FE0-D14A-A1A1-A534E59C73F8}"/>
    <pc:docChg chg="undo custSel modSld">
      <pc:chgData name="Pablo Nunes Agra Belmonte" userId="39391879_tp_dropbox" providerId="OAuth2" clId="{2944BD4E-6FE0-D14A-A1A1-A534E59C73F8}" dt="2019-12-11T21:28:41.481" v="54" actId="20577"/>
      <pc:docMkLst>
        <pc:docMk/>
      </pc:docMkLst>
      <pc:sldChg chg="addSp delSp addAnim delAnim">
        <pc:chgData name="Pablo Nunes Agra Belmonte" userId="39391879_tp_dropbox" providerId="OAuth2" clId="{2944BD4E-6FE0-D14A-A1A1-A534E59C73F8}" dt="2019-12-11T21:17:38.578" v="3" actId="139"/>
        <pc:sldMkLst>
          <pc:docMk/>
          <pc:sldMk cId="3080709739" sldId="486"/>
        </pc:sldMkLst>
        <pc:spChg chg="add del">
          <ac:chgData name="Pablo Nunes Agra Belmonte" userId="39391879_tp_dropbox" providerId="OAuth2" clId="{2944BD4E-6FE0-D14A-A1A1-A534E59C73F8}" dt="2019-12-11T21:17:38.578" v="3" actId="139"/>
          <ac:spMkLst>
            <pc:docMk/>
            <pc:sldMk cId="3080709739" sldId="486"/>
            <ac:spMk id="2" creationId="{FA59E119-4AA3-2C4F-8395-9779DB761C02}"/>
          </ac:spMkLst>
        </pc:spChg>
      </pc:sldChg>
      <pc:sldChg chg="addAnim">
        <pc:chgData name="Pablo Nunes Agra Belmonte" userId="39391879_tp_dropbox" providerId="OAuth2" clId="{2944BD4E-6FE0-D14A-A1A1-A534E59C73F8}" dt="2019-12-11T21:25:37.263" v="8" actId="27696"/>
        <pc:sldMkLst>
          <pc:docMk/>
          <pc:sldMk cId="4041941733" sldId="487"/>
        </pc:sldMkLst>
      </pc:sldChg>
      <pc:sldChg chg="modSp">
        <pc:chgData name="Pablo Nunes Agra Belmonte" userId="39391879_tp_dropbox" providerId="OAuth2" clId="{2944BD4E-6FE0-D14A-A1A1-A534E59C73F8}" dt="2019-12-11T21:28:41.481" v="54" actId="20577"/>
        <pc:sldMkLst>
          <pc:docMk/>
          <pc:sldMk cId="3728820415" sldId="489"/>
        </pc:sldMkLst>
        <pc:spChg chg="mod">
          <ac:chgData name="Pablo Nunes Agra Belmonte" userId="39391879_tp_dropbox" providerId="OAuth2" clId="{2944BD4E-6FE0-D14A-A1A1-A534E59C73F8}" dt="2019-12-11T21:28:41.481" v="54" actId="20577"/>
          <ac:spMkLst>
            <pc:docMk/>
            <pc:sldMk cId="3728820415" sldId="489"/>
            <ac:spMk id="8" creationId="{5ADC6AE9-7648-490D-A0C3-598EC0B0766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D51978C-7CCF-4CE0-A84A-F019219AFF7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57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D8CE-EFED-4B9F-A08B-A75084EDE997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8CC4D-EB91-442F-AE55-CFA0B4E857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12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Bom dia a todos, meu nome é Pablo, e o título do meu trabalho é </a:t>
            </a:r>
            <a:r>
              <a:rPr lang="pt-BR" dirty="0"/>
              <a:t>“</a:t>
            </a:r>
            <a:r>
              <a:rPr lang="pt-BR" dirty="0" err="1"/>
              <a:t>Development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high performance VLCK </a:t>
            </a:r>
            <a:r>
              <a:rPr lang="pt-BR" dirty="0" err="1"/>
              <a:t>receiver</a:t>
            </a:r>
            <a:r>
              <a:rPr lang="pt-BR" dirty="0"/>
              <a:t> for </a:t>
            </a:r>
            <a:r>
              <a:rPr lang="pt-BR" dirty="0" err="1"/>
              <a:t>IoT</a:t>
            </a:r>
            <a:r>
              <a:rPr lang="pt-BR" dirty="0"/>
              <a:t> </a:t>
            </a:r>
            <a:r>
              <a:rPr lang="pt-BR" dirty="0" err="1"/>
              <a:t>suitable</a:t>
            </a:r>
            <a:r>
              <a:rPr lang="pt-BR" dirty="0"/>
              <a:t> for high background </a:t>
            </a:r>
            <a:r>
              <a:rPr lang="pt-BR" dirty="0" err="1"/>
              <a:t>environments</a:t>
            </a:r>
            <a:r>
              <a:rPr lang="pt-BR" dirty="0"/>
              <a:t>” (Desenvolvimento de um receptor VLC para </a:t>
            </a:r>
            <a:r>
              <a:rPr lang="pt-BR" dirty="0" err="1"/>
              <a:t>IoT</a:t>
            </a:r>
            <a:r>
              <a:rPr lang="pt-BR" dirty="0"/>
              <a:t> apropriado para ambientes de forte radiação de fundo).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Primeiramente, gostaria de agradecer à presença de todos da banca: “Davies, </a:t>
            </a:r>
            <a:r>
              <a:rPr lang="pt-BR" dirty="0" err="1"/>
              <a:t>Segatto</a:t>
            </a:r>
            <a:r>
              <a:rPr lang="pt-BR" dirty="0"/>
              <a:t>, Diniz, Andrea e Lenin“. Será uma ótima oportunidade de apresentar meu trabalho e receber um feedback com suas contribuições.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1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Dito isso, por quê não usar luz ao invés de RF?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luz está em uma faixa de frequência maior do que o RF, portanto, tendo a limitação de visada direta.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Existem várias faixas, do IR, ao visível e o UV.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Mas a luz visível sozinha tem um espectro 10 mil vezes maior que o RF.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É praticamente inexplorado para comunicação.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Existe tecnologia madura para detecção, principalmente devido aos sensores de imagem.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Além disso, não há interferência entre RF e visível, o que torna as aplicações sinérgicas.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2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Existem vários nomes para comunicações via luz, apesar de não serem tão onipresentes como para RF.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OWC, </a:t>
            </a:r>
            <a:r>
              <a:rPr lang="pt-BR" dirty="0" err="1"/>
              <a:t>IrDA</a:t>
            </a:r>
            <a:r>
              <a:rPr lang="pt-BR" dirty="0"/>
              <a:t>, </a:t>
            </a:r>
            <a:r>
              <a:rPr lang="pt-BR" dirty="0" err="1"/>
              <a:t>Lif-Fi</a:t>
            </a:r>
            <a:r>
              <a:rPr lang="pt-BR" dirty="0"/>
              <a:t> e VLC são todos nomes diferentes para comunicações via luz, mas como vamos explorar mais a comunicação por luz visível, vamos adotar o nome VLC.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Das aplicações existentes hoje, alguns exemplos seriam a fibras óticas e controles de televisão, sendo que ambos fazem uso de IR.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129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Bom, portanto, o próximo passo é falar sobre VLC.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03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primeira grande diferença entre VLC e RF é a forma da detecção.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Usa-se modulação por intensidade e detecção direta.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Sendo LEDs para o transmissor, e </a:t>
            </a:r>
            <a:r>
              <a:rPr lang="pt-BR" dirty="0" err="1"/>
              <a:t>PDs</a:t>
            </a:r>
            <a:r>
              <a:rPr lang="pt-BR" dirty="0"/>
              <a:t> para o receptor.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Em ambos os lados, existem circuitos para modular a luz, e para amplificar o sinal recebido.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13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Em relação ao LED, podem se destacar dentre as vantagens: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A facilidade em modular a luz, com simples circuitos;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LED vem se tornando cada vez mais onipresente;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Principalmente devido a infraestrutura de iluminação.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Dessa forma, LEDs têm dupla função, sendo essa uma das características mais atrativas.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Dentre as desvantagens: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LEDs apresentam não-linearidade, assim como outros dispositivos para RF, por exemplo.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Além disso, existe a largura de banda, que pode limitar taxa de dados.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Por último, LEDs não são coerentes, ou seja, não se consegue manter uma fase fixa, e geralmente usa-se várias faixas de frequência ao mesmo tempo, dessa forma não dá pra usar modulação em frequência. Por isso, usa-se modulação em intensidade, assim como em </a:t>
            </a:r>
            <a:r>
              <a:rPr lang="pt-BR" dirty="0" err="1"/>
              <a:t>apliture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580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Quando se pensa em </a:t>
            </a:r>
            <a:r>
              <a:rPr lang="pt-BR" dirty="0" err="1"/>
              <a:t>IoT</a:t>
            </a:r>
            <a:r>
              <a:rPr lang="pt-BR" dirty="0"/>
              <a:t> com VLC, percebe-se que o uso de VLC permite que aconteça o “boom” de </a:t>
            </a:r>
            <a:r>
              <a:rPr lang="pt-BR" dirty="0" err="1"/>
              <a:t>IoT</a:t>
            </a:r>
            <a:r>
              <a:rPr lang="pt-BR" dirty="0"/>
              <a:t>, uma vez que o uso de VLC irá desafogar o espectro RF.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Além disso, permite-se o uso de novas aplicações, em estradas com comunicação entre carros, e tudo atuando sinergicamente com RF.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contexto brasileiro, pode ajudar com prevenção ou aviso antecipado de catástrofes, como alagamentos ou deslizamentos de terra.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244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Das diversas aplicações, </a:t>
            </a:r>
            <a:r>
              <a:rPr lang="pt-BR" dirty="0" err="1"/>
              <a:t>IoT</a:t>
            </a:r>
            <a:r>
              <a:rPr lang="pt-BR" dirty="0"/>
              <a:t> será muito usado na área industrial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Incluive</a:t>
            </a:r>
            <a:r>
              <a:rPr lang="pt-BR" dirty="0"/>
              <a:t> denomina-se </a:t>
            </a:r>
            <a:r>
              <a:rPr lang="pt-BR" dirty="0" err="1"/>
              <a:t>IIoT</a:t>
            </a:r>
            <a:r>
              <a:rPr lang="pt-BR" dirty="0"/>
              <a:t>, ou industrial </a:t>
            </a:r>
            <a:r>
              <a:rPr lang="pt-BR" dirty="0" err="1"/>
              <a:t>IoT</a:t>
            </a:r>
            <a:r>
              <a:rPr lang="pt-B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Basicamente, é uma interseção entre a tendência da indústria 4.0 e </a:t>
            </a:r>
            <a:r>
              <a:rPr lang="pt-BR" dirty="0" err="1"/>
              <a:t>IoT</a:t>
            </a:r>
            <a:r>
              <a:rPr lang="pt-B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caso, a indústria 4.0, de forma resumida significa criar uma cópia digital de um processo, para que ele seja otimizado.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E o uso de </a:t>
            </a:r>
            <a:r>
              <a:rPr lang="pt-BR" dirty="0" err="1"/>
              <a:t>IoTs</a:t>
            </a:r>
            <a:r>
              <a:rPr lang="pt-BR" dirty="0"/>
              <a:t> com seus vários sensores facilita muito esse processo.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Além disso, o uso de dispositivos com conexão por luz pode é útil nesses ambientes com muito ruído RF, devido à sua imensa quantidade.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Por último, existem diversos ambientes em que o uso de RF é proibido, como em minas terrestres ou refinarias de petróleo e gás.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869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âmbito não-industrial, como em casas e escritórios, o uso de RF com VLC também pode ser útil.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Por exemplo, na imagem de cima, o conceito dos diferentes tamanhos de células, desde a macro/pico células de 3G/4G; </a:t>
            </a:r>
            <a:r>
              <a:rPr lang="pt-BR" dirty="0" err="1"/>
              <a:t>femto</a:t>
            </a:r>
            <a:r>
              <a:rPr lang="pt-BR" dirty="0"/>
              <a:t> para </a:t>
            </a:r>
            <a:r>
              <a:rPr lang="pt-BR" dirty="0" err="1"/>
              <a:t>wifi</a:t>
            </a:r>
            <a:r>
              <a:rPr lang="pt-BR" dirty="0"/>
              <a:t>, e </a:t>
            </a:r>
            <a:r>
              <a:rPr lang="pt-BR" dirty="0" err="1"/>
              <a:t>atto</a:t>
            </a:r>
            <a:r>
              <a:rPr lang="pt-BR" dirty="0"/>
              <a:t> para VLC.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Também provê segurança de dados, e possibilita múltiplos dispositivos.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caso de </a:t>
            </a:r>
            <a:r>
              <a:rPr lang="pt-BR" dirty="0" err="1"/>
              <a:t>IoT</a:t>
            </a:r>
            <a:r>
              <a:rPr lang="pt-BR" dirty="0"/>
              <a:t>, ainda mais nessas aplicações, a taxa de dados será relativamente baixa.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121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Dado o contexto de </a:t>
            </a:r>
            <a:r>
              <a:rPr lang="pt-BR" dirty="0" err="1"/>
              <a:t>IoT</a:t>
            </a:r>
            <a:r>
              <a:rPr lang="pt-BR" dirty="0"/>
              <a:t> com VLC, quais seriam então os objetivos desse trabalho?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280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âmbito do laboratório, almeja-se a criação de um módulo eletrônico autônomo para comunicação aplicações </a:t>
            </a:r>
            <a:r>
              <a:rPr lang="pt-BR" dirty="0" err="1"/>
              <a:t>IoT</a:t>
            </a:r>
            <a:r>
              <a:rPr lang="pt-B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Abrangendo blocos de armazenamento de energia, sua colheita e gerenciamento, até módulos de transmissão e recepção.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Tudo feito com soluções para circuitos integrados.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foco desse trabalho em específico é o uso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27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Como falado no próprio título, um dos assuntos a se discutir é “</a:t>
            </a:r>
            <a:r>
              <a:rPr lang="pt-BR" dirty="0" err="1"/>
              <a:t>IoT</a:t>
            </a:r>
            <a:r>
              <a:rPr lang="pt-BR" dirty="0"/>
              <a:t>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É o primeiro conceito a ser abordado com objetivo de demonstrar o sistema de </a:t>
            </a:r>
            <a:r>
              <a:rPr lang="pt-BR" dirty="0" err="1"/>
              <a:t>detecação</a:t>
            </a:r>
            <a:r>
              <a:rPr lang="pt-B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48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914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635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529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254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28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359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279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809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95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91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Bom, mas o que é </a:t>
            </a:r>
            <a:r>
              <a:rPr lang="pt-BR" dirty="0" err="1"/>
              <a:t>IoT</a:t>
            </a:r>
            <a:r>
              <a:rPr lang="pt-BR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IoT</a:t>
            </a:r>
            <a:r>
              <a:rPr lang="pt-BR" dirty="0"/>
              <a:t> significa “Internet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”, ou “Internet das Coisas”.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É uma tendência mundial, onde a ideia é que tenhamos praticamente todos os dispositivos conectados à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E essa é uma tendência tão forte, que se estima que será um mercado bilionário na próxima década.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223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831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843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851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395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037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87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702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197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1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Mas por quê </a:t>
            </a:r>
            <a:r>
              <a:rPr lang="pt-BR" dirty="0" err="1"/>
              <a:t>IoT</a:t>
            </a:r>
            <a:r>
              <a:rPr lang="pt-BR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Um dos principais motivos para que </a:t>
            </a:r>
            <a:r>
              <a:rPr lang="pt-BR" dirty="0" err="1"/>
              <a:t>IoT</a:t>
            </a:r>
            <a:r>
              <a:rPr lang="pt-BR" dirty="0"/>
              <a:t> seja tão atrativo é o fato de se poder usar sensores em praticamente todos os lugares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Desde sensores magnéticos, acelerômetros, de vazamento, humidade,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Espalhar sensores pra todos os lugares faz com que a medição de processo no qual esteja inserido seja muito mais preciso.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Todos os dados coletados podem ser usados para aprimorar um processo.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Além disso, isso vai de encontro com outra tendência, que é “big data”, que é a ideia de coletar enormes quantidades de dados afim de aprimorar um processo.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 forma resumida, almeja-se usar processos e dispositivos cada vez mais aprimorados e inteligentes.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277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020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6019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817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4910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531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739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4816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9675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4905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83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Por conta desses motivos, muitas aplicações passam a ser possíveis.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Desde aplicações industriais, domésticas, até infraestrutura.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Na indústria, aprimorando processos;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Em aplicações domésticas, facilitando a vida do dia-a-dia.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Em infraestrutura, aprimorando comunicação entre automóveis,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 forma resumida, todos os dispositivos estarão conectados a um AP, que por sua vez estará conectado à rede. Lá, os dados podem ser usados por algoritmos de </a:t>
            </a:r>
            <a:r>
              <a:rPr lang="pt-BR" dirty="0" err="1"/>
              <a:t>analytics</a:t>
            </a:r>
            <a:r>
              <a:rPr lang="pt-BR" dirty="0"/>
              <a:t>, big data, etc.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613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162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7503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088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0711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58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Essa imagem é de uma empresa chamada </a:t>
            </a:r>
            <a:r>
              <a:rPr lang="pt-BR" dirty="0" err="1"/>
              <a:t>libelium</a:t>
            </a:r>
            <a:r>
              <a:rPr lang="pt-BR" dirty="0"/>
              <a:t>, e achei interessante mostrar que existem aplicações por todo o espectro da sociedade.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Desde, aplicações navais, passando pelo meio rural, até áreas urbanas.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Ou seja, serão aplicações em todos os lugares.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83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Justamente por encontrar aplicações em todos os lugares é que o número de dispositivos será muito grande.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Além de ser um mercado bilionário, espera-se que tenhamos 75 bilhões de dispositivos conectados à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Isso pode acarretar em muitos problemas devido ao tráfego de informações.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29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contexto de tráfego de informações, tudo é feito hoje em dia com RF.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Por exemplo, a figura de cima mostra o licenciamento de frequências, e dá pra ver que o espectro já está completamente alocado para diferentes aplicações.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Agora imagine que vamos adicionar mais 75 bilhões de dispositivos ao espectro.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Além disso, existem apenas algumas faixas de frequência não-licenciada, onde </a:t>
            </a:r>
            <a:r>
              <a:rPr lang="pt-BR" dirty="0" err="1"/>
              <a:t>IoT</a:t>
            </a:r>
            <a:r>
              <a:rPr lang="pt-BR" dirty="0"/>
              <a:t> pode operar.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Como por exemplo de 2.4 GHz e 5 GHz.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 fato, a tendência é ir cada vez mais para frequências mais altas, à medida que o espectro fica superlotado.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42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Por exemplo, uma das diferenças quando se aumenta a frequência de operação é que alcance fica menor.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Dessa forma, começa a ser importante que receptor e transmissor tenham linha de visada direta.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Isso faz com que seja necessário uso de técnicas de formação de feixe em antenas.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Também faz com que o tamanho das células sejam menores, isto é, o tamanho da círculo que define o alcance de um ponto de acesso.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células de 2.4 GHz são aproximadamente 2x maiores que de 5 GHz.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Isso faz com que seja necessária uma maior infraestrutura, já que são necessários mais pontos de acesso.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8CC4D-EB91-442F-AE55-CFA0B4E857C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19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5806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9845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7630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345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30203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5519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5643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8347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F771F3-2255-45F0-B4BD-FC2B4026F6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" y="531536"/>
            <a:ext cx="1979711" cy="5993809"/>
          </a:xfrm>
          <a:prstGeom prst="rect">
            <a:avLst/>
          </a:prstGeom>
          <a:solidFill>
            <a:srgbClr val="BFF6FD"/>
          </a:solidFill>
          <a:ln>
            <a:noFill/>
          </a:ln>
          <a:effectLst/>
        </p:spPr>
        <p:txBody>
          <a:bodyPr wrap="none" anchor="ctr"/>
          <a:lstStyle/>
          <a:p>
            <a:endParaRPr lang="pt-BR" sz="240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9A483AD7-E1DE-4FA5-AAF8-0DF237A479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49270" y="531536"/>
            <a:ext cx="45719" cy="5993809"/>
          </a:xfrm>
          <a:prstGeom prst="rect">
            <a:avLst/>
          </a:prstGeom>
          <a:solidFill>
            <a:srgbClr val="0066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73949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802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776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"/>
          <p:cNvSpPr>
            <a:spLocks noChangeArrowheads="1"/>
          </p:cNvSpPr>
          <p:nvPr userDrawn="1"/>
        </p:nvSpPr>
        <p:spPr bwMode="auto">
          <a:xfrm>
            <a:off x="0" y="6524627"/>
            <a:ext cx="9144000" cy="360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z="2400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z="2400"/>
          </a:p>
        </p:txBody>
      </p:sp>
      <p:sp>
        <p:nvSpPr>
          <p:cNvPr id="1028" name="Text Box 13"/>
          <p:cNvSpPr txBox="1">
            <a:spLocks noChangeArrowheads="1"/>
          </p:cNvSpPr>
          <p:nvPr userDrawn="1"/>
        </p:nvSpPr>
        <p:spPr bwMode="auto">
          <a:xfrm>
            <a:off x="0" y="6521450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400" b="1" dirty="0">
                <a:solidFill>
                  <a:schemeClr val="bg1"/>
                </a:solidFill>
                <a:latin typeface="Arial" charset="0"/>
              </a:rPr>
              <a:t>pablonuneagb@gmail.com 						</a:t>
            </a:r>
            <a:r>
              <a:rPr lang="en-US" sz="1600" b="1" dirty="0">
                <a:solidFill>
                  <a:srgbClr val="FFFF99"/>
                </a:solidFill>
                <a:latin typeface="Arial" charset="0"/>
              </a:rPr>
              <a:t> 	      </a:t>
            </a:r>
            <a:fld id="{ACFA2399-DBA1-40F4-880C-28770C4A0C63}" type="slidenum">
              <a:rPr lang="en-US" sz="1600" b="1" smtClean="0">
                <a:solidFill>
                  <a:srgbClr val="FFFF99"/>
                </a:solidFill>
                <a:latin typeface="Arial" charset="0"/>
              </a:rPr>
              <a:pPr eaLnBrk="1" hangingPunct="1">
                <a:spcBef>
                  <a:spcPct val="50000"/>
                </a:spcBef>
                <a:defRPr/>
              </a:pPr>
              <a:t>‹nº›</a:t>
            </a:fld>
            <a:endParaRPr lang="pt-BR" sz="1600" b="1" dirty="0">
              <a:solidFill>
                <a:schemeClr val="bg1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20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image" Target="../media/image390.png"/><Relationship Id="rId4" Type="http://schemas.openxmlformats.org/officeDocument/2006/relationships/image" Target="../media/image24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3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30.png"/><Relationship Id="rId10" Type="http://schemas.openxmlformats.org/officeDocument/2006/relationships/image" Target="../media/image1420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59.png"/><Relationship Id="rId11" Type="http://schemas.openxmlformats.org/officeDocument/2006/relationships/image" Target="../media/image580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40.png"/><Relationship Id="rId12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66.png"/><Relationship Id="rId5" Type="http://schemas.openxmlformats.org/officeDocument/2006/relationships/image" Target="../media/image610.png"/><Relationship Id="rId10" Type="http://schemas.openxmlformats.org/officeDocument/2006/relationships/image" Target="../media/image650.png"/><Relationship Id="rId4" Type="http://schemas.openxmlformats.org/officeDocument/2006/relationships/image" Target="../media/image59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8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8.png"/><Relationship Id="rId12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60.png"/><Relationship Id="rId11" Type="http://schemas.openxmlformats.org/officeDocument/2006/relationships/image" Target="../media/image690.png"/><Relationship Id="rId5" Type="http://schemas.openxmlformats.org/officeDocument/2006/relationships/image" Target="../media/image610.png"/><Relationship Id="rId10" Type="http://schemas.openxmlformats.org/officeDocument/2006/relationships/image" Target="../media/image67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5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1.jpeg"/><Relationship Id="rId4" Type="http://schemas.openxmlformats.org/officeDocument/2006/relationships/image" Target="../media/image2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0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7.png"/><Relationship Id="rId12" Type="http://schemas.openxmlformats.org/officeDocument/2006/relationships/image" Target="../media/image14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93.png"/><Relationship Id="rId11" Type="http://schemas.openxmlformats.org/officeDocument/2006/relationships/image" Target="../media/image1400.png"/><Relationship Id="rId5" Type="http://schemas.openxmlformats.org/officeDocument/2006/relationships/image" Target="../media/image880.png"/><Relationship Id="rId4" Type="http://schemas.openxmlformats.org/officeDocument/2006/relationships/image" Target="../media/image59.png"/><Relationship Id="rId14" Type="http://schemas.openxmlformats.org/officeDocument/2006/relationships/image" Target="../media/image9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410.png"/><Relationship Id="rId18" Type="http://schemas.openxmlformats.org/officeDocument/2006/relationships/image" Target="../media/image960.png"/><Relationship Id="rId3" Type="http://schemas.openxmlformats.org/officeDocument/2006/relationships/notesSlide" Target="../notesSlides/notesSlide33.xml"/><Relationship Id="rId21" Type="http://schemas.openxmlformats.org/officeDocument/2006/relationships/image" Target="../media/image1400.png"/><Relationship Id="rId7" Type="http://schemas.openxmlformats.org/officeDocument/2006/relationships/image" Target="../media/image930.png"/><Relationship Id="rId12" Type="http://schemas.openxmlformats.org/officeDocument/2006/relationships/image" Target="../media/image154.png"/><Relationship Id="rId17" Type="http://schemas.openxmlformats.org/officeDocument/2006/relationships/image" Target="../media/image96.jpeg"/><Relationship Id="rId25" Type="http://schemas.openxmlformats.org/officeDocument/2006/relationships/image" Target="../media/image98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5.png"/><Relationship Id="rId1" Type="http://schemas.openxmlformats.org/officeDocument/2006/relationships/tags" Target="../tags/tag6.xml"/><Relationship Id="rId6" Type="http://schemas.openxmlformats.org/officeDocument/2006/relationships/image" Target="../media/image920.png"/><Relationship Id="rId5" Type="http://schemas.openxmlformats.org/officeDocument/2006/relationships/image" Target="../media/image94.jpeg"/><Relationship Id="rId23" Type="http://schemas.openxmlformats.org/officeDocument/2006/relationships/image" Target="../media/image97.png"/><Relationship Id="rId4" Type="http://schemas.openxmlformats.org/officeDocument/2006/relationships/image" Target="../media/image59.png"/><Relationship Id="rId22" Type="http://schemas.openxmlformats.org/officeDocument/2006/relationships/image" Target="../media/image14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8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05.png"/><Relationship Id="rId12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04.png"/><Relationship Id="rId11" Type="http://schemas.openxmlformats.org/officeDocument/2006/relationships/image" Target="../media/image110.png"/><Relationship Id="rId5" Type="http://schemas.openxmlformats.org/officeDocument/2006/relationships/image" Target="../media/image103.png"/><Relationship Id="rId10" Type="http://schemas.openxmlformats.org/officeDocument/2006/relationships/image" Target="../media/image10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1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17.png"/><Relationship Id="rId12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16.png"/><Relationship Id="rId11" Type="http://schemas.openxmlformats.org/officeDocument/2006/relationships/image" Target="../media/image97.png"/><Relationship Id="rId5" Type="http://schemas.openxmlformats.org/officeDocument/2006/relationships/image" Target="../media/image59.png"/><Relationship Id="rId10" Type="http://schemas.openxmlformats.org/officeDocument/2006/relationships/image" Target="../media/image120.png"/><Relationship Id="rId4" Type="http://schemas.openxmlformats.org/officeDocument/2006/relationships/image" Target="../media/image113.png"/><Relationship Id="rId9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4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23.png"/><Relationship Id="rId11" Type="http://schemas.openxmlformats.org/officeDocument/2006/relationships/image" Target="../media/image129.png"/><Relationship Id="rId5" Type="http://schemas.openxmlformats.org/officeDocument/2006/relationships/image" Target="../media/image95.pn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4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55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27.png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107952" y="2516760"/>
            <a:ext cx="8964613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900" b="1" dirty="0">
                <a:solidFill>
                  <a:srgbClr val="0070C0"/>
                </a:solidFill>
                <a:latin typeface="Arial" charset="0"/>
              </a:rPr>
              <a:t>Development of a high performance VLC receiver for IoT suitable for high background environments</a:t>
            </a:r>
            <a:endParaRPr lang="pt-BR" sz="2900" b="1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107952" y="4581130"/>
            <a:ext cx="89646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1" dirty="0" err="1">
                <a:solidFill>
                  <a:srgbClr val="FF0000"/>
                </a:solidFill>
                <a:latin typeface="Arial" charset="0"/>
              </a:rPr>
              <a:t>Aluno</a:t>
            </a:r>
            <a:r>
              <a:rPr lang="en-US" b="1" dirty="0">
                <a:latin typeface="Arial" charset="0"/>
              </a:rPr>
              <a:t>: Pablo Nunes Agra Belmonte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b="1" dirty="0" err="1">
                <a:solidFill>
                  <a:srgbClr val="FF0000"/>
                </a:solidFill>
                <a:latin typeface="Arial" charset="0"/>
              </a:rPr>
              <a:t>Orientador</a:t>
            </a:r>
            <a:r>
              <a:rPr lang="en-US" b="1" dirty="0">
                <a:latin typeface="Arial" charset="0"/>
              </a:rPr>
              <a:t>: Davies William de Lima Monteiro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b="1" dirty="0" err="1">
                <a:solidFill>
                  <a:srgbClr val="FF0000"/>
                </a:solidFill>
                <a:latin typeface="Arial" charset="0"/>
              </a:rPr>
              <a:t>Coorientador</a:t>
            </a:r>
            <a:r>
              <a:rPr lang="en-US" b="1" dirty="0">
                <a:latin typeface="Arial" charset="0"/>
              </a:rPr>
              <a:t>: Marcelo Eduardo Vieira </a:t>
            </a:r>
            <a:r>
              <a:rPr lang="en-US" b="1" dirty="0" err="1">
                <a:latin typeface="Arial" charset="0"/>
              </a:rPr>
              <a:t>Segatto</a:t>
            </a:r>
            <a:endParaRPr lang="en-US" b="1" dirty="0">
              <a:latin typeface="Arial" charset="0"/>
            </a:endParaRPr>
          </a:p>
        </p:txBody>
      </p:sp>
      <p:sp>
        <p:nvSpPr>
          <p:cNvPr id="2053" name="Rectangle 10"/>
          <p:cNvSpPr>
            <a:spLocks noChangeArrowheads="1"/>
          </p:cNvSpPr>
          <p:nvPr/>
        </p:nvSpPr>
        <p:spPr bwMode="auto">
          <a:xfrm>
            <a:off x="0" y="476250"/>
            <a:ext cx="9144000" cy="533400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54" name="Text Box 11"/>
          <p:cNvSpPr txBox="1">
            <a:spLocks noChangeArrowheads="1"/>
          </p:cNvSpPr>
          <p:nvPr/>
        </p:nvSpPr>
        <p:spPr bwMode="auto">
          <a:xfrm>
            <a:off x="52388" y="541338"/>
            <a:ext cx="906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nl-NL" sz="1800" b="1">
                <a:solidFill>
                  <a:srgbClr val="99CCFF"/>
                </a:solidFill>
                <a:latin typeface="Arial" charset="0"/>
              </a:rPr>
              <a:t>Universidade Federal de Minas Gerais - UFMG</a:t>
            </a:r>
            <a:endParaRPr lang="en-US" sz="1800" b="1">
              <a:solidFill>
                <a:srgbClr val="99CCFF"/>
              </a:solidFill>
              <a:latin typeface="Arial" charset="0"/>
            </a:endParaRPr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-328004" y="44624"/>
            <a:ext cx="9400568" cy="42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Droid Sans Fallback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Droid Sans Fallback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Droid Sans Fallback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Droid Sans Fallback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Droid Sans Fallback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Droid Sans Fallback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Droid Sans Fallback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Droid Sans Fallback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Droid Sans Fallback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625"/>
              </a:spcBef>
            </a:pPr>
            <a:r>
              <a:rPr lang="en-US" altLang="pt-BR" sz="2000" b="1" dirty="0" err="1">
                <a:latin typeface="Arial" panose="020B0604020202020204" pitchFamily="34" charset="0"/>
              </a:rPr>
              <a:t>OptMA</a:t>
            </a:r>
            <a:r>
              <a:rPr lang="en-US" altLang="pt-BR" sz="2000" b="1" baseline="30000" dirty="0" err="1">
                <a:solidFill>
                  <a:srgbClr val="FF0000"/>
                </a:solidFill>
                <a:latin typeface="Arial" panose="020B0604020202020204" pitchFamily="34" charset="0"/>
              </a:rPr>
              <a:t>lab</a:t>
            </a:r>
            <a:r>
              <a:rPr lang="en-US" altLang="pt-BR" sz="2000" dirty="0">
                <a:latin typeface="Arial" panose="020B0604020202020204" pitchFamily="34" charset="0"/>
              </a:rPr>
              <a:t> – </a:t>
            </a:r>
            <a:r>
              <a:rPr lang="en-US" altLang="pt-BR" sz="2000" dirty="0" err="1">
                <a:latin typeface="Arial" panose="020B0604020202020204" pitchFamily="34" charset="0"/>
              </a:rPr>
              <a:t>Laboratório</a:t>
            </a:r>
            <a:r>
              <a:rPr lang="en-US" altLang="pt-BR" sz="2000" dirty="0">
                <a:latin typeface="Arial" panose="020B0604020202020204" pitchFamily="34" charset="0"/>
              </a:rPr>
              <a:t> para </a:t>
            </a:r>
            <a:r>
              <a:rPr lang="en-US" altLang="pt-BR" sz="2000" dirty="0" err="1">
                <a:latin typeface="Arial" panose="020B0604020202020204" pitchFamily="34" charset="0"/>
              </a:rPr>
              <a:t>Optrônica</a:t>
            </a:r>
            <a:r>
              <a:rPr lang="en-US" altLang="pt-BR" sz="2000" dirty="0">
                <a:latin typeface="Arial" panose="020B0604020202020204" pitchFamily="34" charset="0"/>
              </a:rPr>
              <a:t> e </a:t>
            </a:r>
            <a:r>
              <a:rPr lang="en-US" altLang="pt-BR" sz="2000" dirty="0" err="1">
                <a:latin typeface="Arial" panose="020B0604020202020204" pitchFamily="34" charset="0"/>
              </a:rPr>
              <a:t>Microtecnologias</a:t>
            </a:r>
            <a:r>
              <a:rPr lang="en-US" altLang="pt-BR" sz="2000" dirty="0">
                <a:latin typeface="Arial" panose="020B0604020202020204" pitchFamily="34" charset="0"/>
              </a:rPr>
              <a:t> </a:t>
            </a:r>
            <a:r>
              <a:rPr lang="en-US" altLang="pt-BR" sz="2000" dirty="0" err="1">
                <a:latin typeface="Arial" panose="020B0604020202020204" pitchFamily="34" charset="0"/>
              </a:rPr>
              <a:t>Aplicadas</a:t>
            </a:r>
            <a:endParaRPr lang="en-US" altLang="pt-BR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RF vs Visible</a:t>
            </a:r>
            <a:endParaRPr lang="en-US" sz="18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14251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Wider </a:t>
            </a:r>
            <a:r>
              <a:rPr lang="de-DE" sz="1600" b="1" dirty="0">
                <a:latin typeface="Arial" charset="0"/>
              </a:rPr>
              <a:t>range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Mostly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unexplored</a:t>
            </a: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Mature</a:t>
            </a:r>
            <a:r>
              <a:rPr lang="de-DE" sz="1600" b="1" dirty="0">
                <a:latin typeface="Arial" charset="0"/>
              </a:rPr>
              <a:t> detection technology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No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interference</a:t>
            </a:r>
            <a:r>
              <a:rPr lang="de-DE" sz="1600" b="1" dirty="0">
                <a:latin typeface="Arial" charset="0"/>
              </a:rPr>
              <a:t> between spectra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D8BC14-59D2-4509-9BEC-B19D96AED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3"/>
          <a:stretch/>
        </p:blipFill>
        <p:spPr>
          <a:xfrm>
            <a:off x="2028026" y="861141"/>
            <a:ext cx="7107647" cy="335994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289405A-82AD-4874-9B2F-211786CC03DF}"/>
              </a:ext>
            </a:extLst>
          </p:cNvPr>
          <p:cNvSpPr/>
          <p:nvPr/>
        </p:nvSpPr>
        <p:spPr>
          <a:xfrm flipH="1" flipV="1">
            <a:off x="4716016" y="3358260"/>
            <a:ext cx="2232248" cy="8628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ffectLst>
            <a:glow rad="127000">
              <a:srgbClr val="FF0000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46CBF-8F94-4E68-AEC9-A68CAC380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2631099"/>
            <a:ext cx="4247525" cy="336576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  <a:effectLst>
            <a:glow rad="127000">
              <a:srgbClr val="FF0000">
                <a:alpha val="34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780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Communication Channel: </a:t>
            </a:r>
            <a:r>
              <a:rPr lang="en-US" sz="1600" b="1" dirty="0">
                <a:solidFill>
                  <a:schemeClr val="bg1"/>
                </a:solidFill>
                <a:latin typeface="Arial" charset="0"/>
              </a:rPr>
              <a:t>Light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 dirty="0">
                <a:latin typeface="Arial" charset="0"/>
              </a:rPr>
              <a:t>Optical Wireless Communication (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OWC</a:t>
            </a:r>
            <a:r>
              <a:rPr lang="en-US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en-US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en-US" sz="1600" b="1" dirty="0">
                <a:latin typeface="Arial" charset="0"/>
              </a:rPr>
              <a:t>Infrared Data Association (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IrDA</a:t>
            </a:r>
            <a:r>
              <a:rPr lang="en-US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en-US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en-US" sz="1600" b="1" dirty="0">
                <a:latin typeface="Arial" charset="0"/>
              </a:rPr>
              <a:t>Light Fidelity (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Li-Fi</a:t>
            </a:r>
            <a:r>
              <a:rPr lang="en-US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en-US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Visible light communication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VLC</a:t>
            </a:r>
            <a:r>
              <a:rPr lang="de-DE" sz="1600" b="1" dirty="0">
                <a:latin typeface="Arial" charset="0"/>
              </a:rPr>
              <a:t>)</a:t>
            </a:r>
          </a:p>
        </p:txBody>
      </p:sp>
      <p:pic>
        <p:nvPicPr>
          <p:cNvPr id="3074" name="Picture 2" descr="Resultado de imagem para optical fiber">
            <a:extLst>
              <a:ext uri="{FF2B5EF4-FFF2-40B4-BE49-F238E27FC236}">
                <a16:creationId xmlns:a16="http://schemas.microsoft.com/office/drawing/2014/main" id="{391BBC5D-4276-4C64-8803-EA5051F9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09" y="902409"/>
            <a:ext cx="3578136" cy="19679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remote control infrared">
            <a:extLst>
              <a:ext uri="{FF2B5EF4-FFF2-40B4-BE49-F238E27FC236}">
                <a16:creationId xmlns:a16="http://schemas.microsoft.com/office/drawing/2014/main" id="{DFE3EE26-9F19-4FEA-939C-C615D4C8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6" y="836714"/>
            <a:ext cx="3100293" cy="216674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infrared communications between phones">
            <a:extLst>
              <a:ext uri="{FF2B5EF4-FFF2-40B4-BE49-F238E27FC236}">
                <a16:creationId xmlns:a16="http://schemas.microsoft.com/office/drawing/2014/main" id="{F1160CAF-8A2B-451B-B79F-DCF1011FD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76" y="3258354"/>
            <a:ext cx="3776960" cy="283494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VLC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A7D17-2194-49B4-9A14-0D8F236E9562}"/>
              </a:ext>
            </a:extLst>
          </p:cNvPr>
          <p:cNvSpPr/>
          <p:nvPr/>
        </p:nvSpPr>
        <p:spPr>
          <a:xfrm>
            <a:off x="-9843" y="518797"/>
            <a:ext cx="9158478" cy="603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9A60695-6516-4E5C-8F75-A40505D5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43" y="2114671"/>
            <a:ext cx="6526059" cy="444055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A19EB82-598D-4BC5-8E2F-92D8CBED1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88" y="671505"/>
            <a:ext cx="6870023" cy="1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VLC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Intensity Modulation Direct Detection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IMDD</a:t>
            </a:r>
            <a:r>
              <a:rPr lang="de-DE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LED</a:t>
            </a:r>
            <a:r>
              <a:rPr lang="de-DE" sz="1600" b="1" dirty="0">
                <a:latin typeface="Arial" charset="0"/>
              </a:rPr>
              <a:t> for the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transmitter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PD</a:t>
            </a:r>
            <a:r>
              <a:rPr lang="de-DE" sz="1600" b="1" dirty="0">
                <a:latin typeface="Arial" charset="0"/>
              </a:rPr>
              <a:t> for the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receiver</a:t>
            </a:r>
          </a:p>
        </p:txBody>
      </p:sp>
      <p:pic>
        <p:nvPicPr>
          <p:cNvPr id="5122" name="Picture 2" descr="Resultado de imagem para visible light communication pd led">
            <a:extLst>
              <a:ext uri="{FF2B5EF4-FFF2-40B4-BE49-F238E27FC236}">
                <a16:creationId xmlns:a16="http://schemas.microsoft.com/office/drawing/2014/main" id="{FDDCB540-1230-4B7D-A3B1-70BFC12BE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77" y="3429000"/>
            <a:ext cx="7008110" cy="20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ildergebnis fÃ¼r photodiode">
            <a:extLst>
              <a:ext uri="{FF2B5EF4-FFF2-40B4-BE49-F238E27FC236}">
                <a16:creationId xmlns:a16="http://schemas.microsoft.com/office/drawing/2014/main" id="{AD3E98C5-DBBF-4A06-9804-C1253BBC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32665">
            <a:off x="6435268" y="1258167"/>
            <a:ext cx="2170196" cy="157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m para led">
            <a:extLst>
              <a:ext uri="{FF2B5EF4-FFF2-40B4-BE49-F238E27FC236}">
                <a16:creationId xmlns:a16="http://schemas.microsoft.com/office/drawing/2014/main" id="{1AF26416-17BE-4358-BBDB-2BC22944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8" y="727246"/>
            <a:ext cx="2466159" cy="246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4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LED advantages &amp; disadvantages</a:t>
            </a:r>
            <a:endParaRPr lang="en-US" sz="18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Easy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Intensity</a:t>
            </a:r>
            <a:r>
              <a:rPr lang="de-DE" sz="1600" b="1" dirty="0">
                <a:latin typeface="Arial" charset="0"/>
              </a:rPr>
              <a:t> Modulation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Ubiquitous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Illumination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Infrastructure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Double duty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Non-Linearity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Limiting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Bandwidth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Not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coherent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F3BAF50-C60F-4A3A-8BE1-B7CBF360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30" y="836714"/>
            <a:ext cx="331141" cy="34401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41B04EA-C2FF-43BF-8510-49CDFF9A3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76" y="4988011"/>
            <a:ext cx="342842" cy="345183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F6C44DA-E5BD-4C83-BCE3-74D2824B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44" y="1723064"/>
            <a:ext cx="331141" cy="344013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92B7738F-8DA6-4AA4-8D64-F872B38E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9" y="2556040"/>
            <a:ext cx="331141" cy="344013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903501CE-82FB-41B5-9E02-8210F0F9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44" y="3389016"/>
            <a:ext cx="331141" cy="34401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B9E4B81-F37F-4D58-A047-941D9F0B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76" y="4165860"/>
            <a:ext cx="342842" cy="3451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20ECB49-74C7-4F1D-B52D-306971AB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935" y="4365033"/>
            <a:ext cx="1566602" cy="158578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E59E240-A48A-4AB6-9BC2-A4CA6D1E8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734" y="4378135"/>
            <a:ext cx="1557023" cy="16431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4A14659-8B91-442B-B95D-EB535048A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370" y="3717034"/>
            <a:ext cx="2866750" cy="270293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4D98BFF-0C1A-4327-9B9A-2068D8C65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136" y="5831812"/>
            <a:ext cx="342842" cy="345183"/>
          </a:xfrm>
          <a:prstGeom prst="rect">
            <a:avLst/>
          </a:prstGeom>
        </p:spPr>
      </p:pic>
      <p:pic>
        <p:nvPicPr>
          <p:cNvPr id="6150" name="Picture 6" descr="Resultado de imagem para led infrastructure">
            <a:extLst>
              <a:ext uri="{FF2B5EF4-FFF2-40B4-BE49-F238E27FC236}">
                <a16:creationId xmlns:a16="http://schemas.microsoft.com/office/drawing/2014/main" id="{B858DA0C-940B-42F3-820B-658E4C42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61" y="1052738"/>
            <a:ext cx="3564337" cy="23762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outdoor li-fi">
            <a:extLst>
              <a:ext uri="{FF2B5EF4-FFF2-40B4-BE49-F238E27FC236}">
                <a16:creationId xmlns:a16="http://schemas.microsoft.com/office/drawing/2014/main" id="{362DA829-3743-44B8-B407-E00EB3A0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105" y="1378730"/>
            <a:ext cx="2674977" cy="19062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22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VLC and IoT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Allows for the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IoT boom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Enables</a:t>
            </a:r>
            <a:r>
              <a:rPr lang="de-DE" sz="1600" b="1" dirty="0">
                <a:latin typeface="Arial" charset="0"/>
              </a:rPr>
              <a:t> multiple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applications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Works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synergistically</a:t>
            </a:r>
            <a:r>
              <a:rPr lang="de-DE" sz="1600" b="1" dirty="0">
                <a:latin typeface="Arial" charset="0"/>
              </a:rPr>
              <a:t> with the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RF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Data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security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Floodings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Catastrophes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2052" name="Picture 4" descr="Resultado de imagem para flooding brazil">
            <a:extLst>
              <a:ext uri="{FF2B5EF4-FFF2-40B4-BE49-F238E27FC236}">
                <a16:creationId xmlns:a16="http://schemas.microsoft.com/office/drawing/2014/main" id="{00CB34A0-64F5-4FD0-913F-1FEE86FE2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03" y="4411322"/>
            <a:ext cx="3323719" cy="193883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catástrofe brasil">
            <a:extLst>
              <a:ext uri="{FF2B5EF4-FFF2-40B4-BE49-F238E27FC236}">
                <a16:creationId xmlns:a16="http://schemas.microsoft.com/office/drawing/2014/main" id="{F81F9F49-7272-41FF-A832-E6F07FC51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409424"/>
            <a:ext cx="3106137" cy="19437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m para lifi iot">
            <a:extLst>
              <a:ext uri="{FF2B5EF4-FFF2-40B4-BE49-F238E27FC236}">
                <a16:creationId xmlns:a16="http://schemas.microsoft.com/office/drawing/2014/main" id="{5A79B3DE-FB4C-45AC-8476-1D9DE14DE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4098" r="4966" b="1186"/>
          <a:stretch/>
        </p:blipFill>
        <p:spPr bwMode="auto">
          <a:xfrm>
            <a:off x="2987824" y="598560"/>
            <a:ext cx="5235656" cy="36030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9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Industry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Industial IoT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IIoT</a:t>
            </a:r>
            <a:r>
              <a:rPr lang="de-DE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Industry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4.0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A lot of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sensor </a:t>
            </a:r>
            <a:r>
              <a:rPr lang="de-DE" sz="1600" b="1" dirty="0">
                <a:latin typeface="Arial" charset="0"/>
              </a:rPr>
              <a:t>devices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Noisy</a:t>
            </a:r>
            <a:r>
              <a:rPr lang="de-DE" sz="1600" b="1" dirty="0">
                <a:latin typeface="Arial" charset="0"/>
              </a:rPr>
              <a:t> environment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RF</a:t>
            </a:r>
            <a:r>
              <a:rPr lang="de-DE" sz="1600" b="1" dirty="0">
                <a:latin typeface="Arial" charset="0"/>
              </a:rPr>
              <a:t> potential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harzards</a:t>
            </a:r>
          </a:p>
        </p:txBody>
      </p:sp>
      <p:pic>
        <p:nvPicPr>
          <p:cNvPr id="9220" name="Picture 4" descr="Resultado de imagem para industry 4.0 iot">
            <a:extLst>
              <a:ext uri="{FF2B5EF4-FFF2-40B4-BE49-F238E27FC236}">
                <a16:creationId xmlns:a16="http://schemas.microsoft.com/office/drawing/2014/main" id="{C257AEAF-0BFC-4A78-BE05-1AEE00576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0" b="9049"/>
          <a:stretch/>
        </p:blipFill>
        <p:spPr bwMode="auto">
          <a:xfrm>
            <a:off x="2121576" y="506735"/>
            <a:ext cx="687002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Resultado de imagem para industry iiot sensors">
            <a:extLst>
              <a:ext uri="{FF2B5EF4-FFF2-40B4-BE49-F238E27FC236}">
                <a16:creationId xmlns:a16="http://schemas.microsoft.com/office/drawing/2014/main" id="{246DCFF4-5A4A-43C4-A2B5-AF64F33E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70" y="3401433"/>
            <a:ext cx="5908242" cy="301566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68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Home &amp; Office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5993868-39A9-4E61-9596-8B2238155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08" y="565458"/>
            <a:ext cx="6774164" cy="3515544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10" name="Retângulo 39">
            <a:extLst>
              <a:ext uri="{FF2B5EF4-FFF2-40B4-BE49-F238E27FC236}">
                <a16:creationId xmlns:a16="http://schemas.microsoft.com/office/drawing/2014/main" id="{37EB58BA-5205-4788-935F-16DA81FD5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14251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RF</a:t>
            </a:r>
            <a:r>
              <a:rPr lang="de-DE" sz="1600" b="1" dirty="0">
                <a:latin typeface="Arial" charset="0"/>
              </a:rPr>
              <a:t> synergy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Atto</a:t>
            </a:r>
            <a:r>
              <a:rPr lang="de-DE" sz="1600" b="1" dirty="0">
                <a:latin typeface="Arial" charset="0"/>
              </a:rPr>
              <a:t>-cells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LoS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Multiple</a:t>
            </a:r>
            <a:r>
              <a:rPr lang="de-DE" sz="1600" b="1" dirty="0">
                <a:latin typeface="Arial" charset="0"/>
              </a:rPr>
              <a:t> devices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Lower</a:t>
            </a:r>
            <a:r>
              <a:rPr lang="de-DE" sz="1600" b="1" dirty="0">
                <a:latin typeface="Arial" charset="0"/>
              </a:rPr>
              <a:t> data-rates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09E4EFF-17D9-4A93-81A2-E8701CE2C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0" t="5248" r="2340" b="5248"/>
          <a:stretch/>
        </p:blipFill>
        <p:spPr>
          <a:xfrm>
            <a:off x="3034322" y="4157469"/>
            <a:ext cx="4715010" cy="227621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8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Objectives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A7D17-2194-49B4-9A14-0D8F236E9562}"/>
              </a:ext>
            </a:extLst>
          </p:cNvPr>
          <p:cNvSpPr/>
          <p:nvPr/>
        </p:nvSpPr>
        <p:spPr>
          <a:xfrm>
            <a:off x="-9843" y="518797"/>
            <a:ext cx="9158478" cy="603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9A60695-6516-4E5C-8F75-A40505D5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43" y="2114671"/>
            <a:ext cx="6526059" cy="444055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D649648-660A-4A10-A165-9D51B27FC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88" y="764704"/>
            <a:ext cx="6870023" cy="12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8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Objectives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Integrated Circuit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IC</a:t>
            </a:r>
            <a:r>
              <a:rPr lang="de-DE" sz="1600" b="1" dirty="0">
                <a:latin typeface="Arial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solution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Autonomous</a:t>
            </a:r>
            <a:r>
              <a:rPr lang="de-DE" sz="1600" b="1" dirty="0">
                <a:latin typeface="Arial" charset="0"/>
              </a:rPr>
              <a:t> electronic node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Focused</a:t>
            </a:r>
            <a:r>
              <a:rPr lang="de-DE" sz="1600" b="1" dirty="0">
                <a:latin typeface="Arial" charset="0"/>
              </a:rPr>
              <a:t> on the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Detector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Silicon-Proof </a:t>
            </a:r>
            <a:r>
              <a:rPr lang="de-DE" sz="1600" b="1" dirty="0">
                <a:latin typeface="Arial" charset="0"/>
              </a:rPr>
              <a:t>Intellectual Property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IP</a:t>
            </a:r>
            <a:r>
              <a:rPr lang="de-DE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Speed-up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VLC </a:t>
            </a:r>
            <a:r>
              <a:rPr lang="de-DE" sz="1600" b="1" dirty="0">
                <a:latin typeface="Arial" charset="0"/>
              </a:rPr>
              <a:t>on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chip level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FE1F8A-696D-4022-A261-3FDC305D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42" y="607403"/>
            <a:ext cx="6631546" cy="57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IoT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A7D17-2194-49B4-9A14-0D8F236E9562}"/>
              </a:ext>
            </a:extLst>
          </p:cNvPr>
          <p:cNvSpPr/>
          <p:nvPr/>
        </p:nvSpPr>
        <p:spPr>
          <a:xfrm>
            <a:off x="-9843" y="518797"/>
            <a:ext cx="9158478" cy="603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9A60695-6516-4E5C-8F75-A40505D5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43" y="2114671"/>
            <a:ext cx="6526059" cy="4440557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8364503-1DC1-48DE-8890-179404C2D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84" y="679754"/>
            <a:ext cx="6870023" cy="128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8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4">
            <a:extLst>
              <a:ext uri="{FF2B5EF4-FFF2-40B4-BE49-F238E27FC236}">
                <a16:creationId xmlns:a16="http://schemas.microsoft.com/office/drawing/2014/main" id="{4D19A859-8687-4248-8D1A-3F176C187970}"/>
              </a:ext>
            </a:extLst>
          </p:cNvPr>
          <p:cNvGrpSpPr/>
          <p:nvPr/>
        </p:nvGrpSpPr>
        <p:grpSpPr>
          <a:xfrm>
            <a:off x="3435634" y="525230"/>
            <a:ext cx="1424398" cy="3551841"/>
            <a:chOff x="6372201" y="332656"/>
            <a:chExt cx="2403687" cy="5993767"/>
          </a:xfrm>
        </p:grpSpPr>
        <p:pic>
          <p:nvPicPr>
            <p:cNvPr id="30" name="Picture 2" descr="Bildergebnis fÃ¼r led bulb">
              <a:extLst>
                <a:ext uri="{FF2B5EF4-FFF2-40B4-BE49-F238E27FC236}">
                  <a16:creationId xmlns:a16="http://schemas.microsoft.com/office/drawing/2014/main" id="{7854261A-8115-4230-AEA3-F7AE7DC22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372201" y="332656"/>
              <a:ext cx="2403687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Bildergebnis fÃ¼r photodiode">
              <a:extLst>
                <a:ext uri="{FF2B5EF4-FFF2-40B4-BE49-F238E27FC236}">
                  <a16:creationId xmlns:a16="http://schemas.microsoft.com/office/drawing/2014/main" id="{293581EC-AB8E-4143-9303-0005B3AFD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32665">
              <a:off x="6245489" y="4264493"/>
              <a:ext cx="2387215" cy="1736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7">
              <a:extLst>
                <a:ext uri="{FF2B5EF4-FFF2-40B4-BE49-F238E27FC236}">
                  <a16:creationId xmlns:a16="http://schemas.microsoft.com/office/drawing/2014/main" id="{2C0DD294-B06B-4EE0-B80E-FA2C2DCD2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1770" y="2748659"/>
              <a:ext cx="564545" cy="1139842"/>
            </a:xfrm>
            <a:prstGeom prst="rect">
              <a:avLst/>
            </a:prstGeom>
          </p:spPr>
        </p:pic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latin typeface="Arial" charset="0"/>
              </a:rPr>
              <a:t>Light detection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14251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Photodetector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PD</a:t>
            </a:r>
            <a:r>
              <a:rPr lang="de-DE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Can be a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photodiode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Converts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light</a:t>
            </a:r>
            <a:r>
              <a:rPr lang="de-DE" sz="1600" b="1" dirty="0">
                <a:latin typeface="Arial" charset="0"/>
              </a:rPr>
              <a:t> into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photocurrent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Dark</a:t>
            </a:r>
            <a:r>
              <a:rPr lang="de-DE" sz="1600" b="1" dirty="0">
                <a:latin typeface="Arial" charset="0"/>
              </a:rPr>
              <a:t> and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background</a:t>
            </a:r>
            <a:r>
              <a:rPr lang="de-DE" sz="1600" b="1" dirty="0">
                <a:latin typeface="Arial" charset="0"/>
              </a:rPr>
              <a:t> currents</a:t>
            </a:r>
            <a:endParaRPr lang="de-DE" sz="1600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E646762-AEF4-4E36-ABF2-82341AEB5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85" y="4783154"/>
            <a:ext cx="2021729" cy="1264474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D5B7A37-B8BA-4FB3-AF0E-77802999C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224" y="1083049"/>
            <a:ext cx="4235748" cy="38622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0">
                <a:extLst>
                  <a:ext uri="{FF2B5EF4-FFF2-40B4-BE49-F238E27FC236}">
                    <a16:creationId xmlns:a16="http://schemas.microsoft.com/office/drawing/2014/main" id="{9EAB29C2-478E-49CA-91F5-F66B9E078401}"/>
                  </a:ext>
                </a:extLst>
              </p:cNvPr>
              <p:cNvSpPr/>
              <p:nvPr/>
            </p:nvSpPr>
            <p:spPr>
              <a:xfrm>
                <a:off x="5992978" y="5141980"/>
                <a:ext cx="2925994" cy="1258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𝑑𝑎𝑟𝑘</m:t>
                        </m:r>
                      </m:sub>
                    </m:sSub>
                  </m:oMath>
                </a14:m>
                <a:r>
                  <a:rPr lang="de-DE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l-GR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→</a:t>
                </a:r>
                <a:r>
                  <a:rPr lang="de-DE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Dark current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</m:oMath>
                </a14:m>
                <a:r>
                  <a:rPr lang="de-DE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l-GR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→</a:t>
                </a:r>
                <a:r>
                  <a:rPr lang="de-DE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Photocurrent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pt-B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𝑡𝑜𝑛𝑠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10">
                <a:extLst>
                  <a:ext uri="{FF2B5EF4-FFF2-40B4-BE49-F238E27FC236}">
                    <a16:creationId xmlns:a16="http://schemas.microsoft.com/office/drawing/2014/main" id="{9EAB29C2-478E-49CA-91F5-F66B9E078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978" y="5141980"/>
                <a:ext cx="2925994" cy="1258486"/>
              </a:xfrm>
              <a:prstGeom prst="rect">
                <a:avLst/>
              </a:prstGeom>
              <a:blipFill>
                <a:blip r:embed="rId8"/>
                <a:stretch>
                  <a:fillRect l="-417" t="-3883" r="-2500" b="-43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11">
            <a:extLst>
              <a:ext uri="{FF2B5EF4-FFF2-40B4-BE49-F238E27FC236}">
                <a16:creationId xmlns:a16="http://schemas.microsoft.com/office/drawing/2014/main" id="{1C1C0CAF-D354-4801-8BE2-D606F6E2A729}"/>
              </a:ext>
            </a:extLst>
          </p:cNvPr>
          <p:cNvGrpSpPr/>
          <p:nvPr/>
        </p:nvGrpSpPr>
        <p:grpSpPr>
          <a:xfrm>
            <a:off x="4578507" y="1512249"/>
            <a:ext cx="4333159" cy="3578862"/>
            <a:chOff x="4760964" y="980728"/>
            <a:chExt cx="4333159" cy="3650798"/>
          </a:xfrm>
        </p:grpSpPr>
        <p:sp>
          <p:nvSpPr>
            <p:cNvPr id="10" name="Freeform: Shape 1">
              <a:extLst>
                <a:ext uri="{FF2B5EF4-FFF2-40B4-BE49-F238E27FC236}">
                  <a16:creationId xmlns:a16="http://schemas.microsoft.com/office/drawing/2014/main" id="{D879527A-3E50-4B4B-BD81-EB0AF779796D}"/>
                </a:ext>
              </a:extLst>
            </p:cNvPr>
            <p:cNvSpPr/>
            <p:nvPr/>
          </p:nvSpPr>
          <p:spPr>
            <a:xfrm>
              <a:off x="7323513" y="980728"/>
              <a:ext cx="964276" cy="2261061"/>
            </a:xfrm>
            <a:custGeom>
              <a:avLst/>
              <a:gdLst>
                <a:gd name="connsiteX0" fmla="*/ 723207 w 964276"/>
                <a:gd name="connsiteY0" fmla="*/ 0 h 2261061"/>
                <a:gd name="connsiteX1" fmla="*/ 606829 w 964276"/>
                <a:gd name="connsiteY1" fmla="*/ 532014 h 2261061"/>
                <a:gd name="connsiteX2" fmla="*/ 307571 w 964276"/>
                <a:gd name="connsiteY2" fmla="*/ 1753985 h 2261061"/>
                <a:gd name="connsiteX3" fmla="*/ 0 w 964276"/>
                <a:gd name="connsiteY3" fmla="*/ 2261061 h 2261061"/>
                <a:gd name="connsiteX4" fmla="*/ 249382 w 964276"/>
                <a:gd name="connsiteY4" fmla="*/ 2261061 h 2261061"/>
                <a:gd name="connsiteX5" fmla="*/ 964276 w 964276"/>
                <a:gd name="connsiteY5" fmla="*/ 16625 h 2261061"/>
                <a:gd name="connsiteX6" fmla="*/ 723207 w 964276"/>
                <a:gd name="connsiteY6" fmla="*/ 0 h 226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276" h="2261061">
                  <a:moveTo>
                    <a:pt x="723207" y="0"/>
                  </a:moveTo>
                  <a:lnTo>
                    <a:pt x="606829" y="532014"/>
                  </a:lnTo>
                  <a:lnTo>
                    <a:pt x="307571" y="1753985"/>
                  </a:lnTo>
                  <a:lnTo>
                    <a:pt x="0" y="2261061"/>
                  </a:lnTo>
                  <a:lnTo>
                    <a:pt x="249382" y="2261061"/>
                  </a:lnTo>
                  <a:lnTo>
                    <a:pt x="964276" y="16625"/>
                  </a:lnTo>
                  <a:lnTo>
                    <a:pt x="72320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eform: Shape 2">
              <a:extLst>
                <a:ext uri="{FF2B5EF4-FFF2-40B4-BE49-F238E27FC236}">
                  <a16:creationId xmlns:a16="http://schemas.microsoft.com/office/drawing/2014/main" id="{476F207A-E82B-48A2-A536-E54E724967B1}"/>
                </a:ext>
              </a:extLst>
            </p:cNvPr>
            <p:cNvSpPr/>
            <p:nvPr/>
          </p:nvSpPr>
          <p:spPr>
            <a:xfrm>
              <a:off x="7074130" y="3284864"/>
              <a:ext cx="2019993" cy="1346662"/>
            </a:xfrm>
            <a:custGeom>
              <a:avLst/>
              <a:gdLst>
                <a:gd name="connsiteX0" fmla="*/ 74814 w 2019993"/>
                <a:gd name="connsiteY0" fmla="*/ 1346662 h 1346662"/>
                <a:gd name="connsiteX1" fmla="*/ 74814 w 2019993"/>
                <a:gd name="connsiteY1" fmla="*/ 1346662 h 1346662"/>
                <a:gd name="connsiteX2" fmla="*/ 1837113 w 2019993"/>
                <a:gd name="connsiteY2" fmla="*/ 1163782 h 1346662"/>
                <a:gd name="connsiteX3" fmla="*/ 2019993 w 2019993"/>
                <a:gd name="connsiteY3" fmla="*/ 266008 h 1346662"/>
                <a:gd name="connsiteX4" fmla="*/ 1787236 w 2019993"/>
                <a:gd name="connsiteY4" fmla="*/ 83128 h 1346662"/>
                <a:gd name="connsiteX5" fmla="*/ 490451 w 2019993"/>
                <a:gd name="connsiteY5" fmla="*/ 0 h 1346662"/>
                <a:gd name="connsiteX6" fmla="*/ 266007 w 2019993"/>
                <a:gd name="connsiteY6" fmla="*/ 0 h 1346662"/>
                <a:gd name="connsiteX7" fmla="*/ 0 w 2019993"/>
                <a:gd name="connsiteY7" fmla="*/ 266008 h 1346662"/>
                <a:gd name="connsiteX8" fmla="*/ 0 w 2019993"/>
                <a:gd name="connsiteY8" fmla="*/ 631768 h 1346662"/>
                <a:gd name="connsiteX9" fmla="*/ 74814 w 2019993"/>
                <a:gd name="connsiteY9" fmla="*/ 1346662 h 134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9993" h="1346662">
                  <a:moveTo>
                    <a:pt x="74814" y="1346662"/>
                  </a:moveTo>
                  <a:lnTo>
                    <a:pt x="74814" y="1346662"/>
                  </a:lnTo>
                  <a:lnTo>
                    <a:pt x="1837113" y="1163782"/>
                  </a:lnTo>
                  <a:lnTo>
                    <a:pt x="2019993" y="266008"/>
                  </a:lnTo>
                  <a:lnTo>
                    <a:pt x="1787236" y="83128"/>
                  </a:lnTo>
                  <a:lnTo>
                    <a:pt x="490451" y="0"/>
                  </a:lnTo>
                  <a:lnTo>
                    <a:pt x="266007" y="0"/>
                  </a:lnTo>
                  <a:lnTo>
                    <a:pt x="0" y="266008"/>
                  </a:lnTo>
                  <a:lnTo>
                    <a:pt x="0" y="631768"/>
                  </a:lnTo>
                  <a:lnTo>
                    <a:pt x="74814" y="134666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eform: Shape 3">
              <a:extLst>
                <a:ext uri="{FF2B5EF4-FFF2-40B4-BE49-F238E27FC236}">
                  <a16:creationId xmlns:a16="http://schemas.microsoft.com/office/drawing/2014/main" id="{B18B2B2B-2B9A-44C5-AD89-C8B0CE4EC297}"/>
                </a:ext>
              </a:extLst>
            </p:cNvPr>
            <p:cNvSpPr/>
            <p:nvPr/>
          </p:nvSpPr>
          <p:spPr>
            <a:xfrm>
              <a:off x="4760964" y="3402983"/>
              <a:ext cx="2263290" cy="731520"/>
            </a:xfrm>
            <a:custGeom>
              <a:avLst/>
              <a:gdLst>
                <a:gd name="connsiteX0" fmla="*/ 2136371 w 2277687"/>
                <a:gd name="connsiteY0" fmla="*/ 83127 h 731520"/>
                <a:gd name="connsiteX1" fmla="*/ 2269375 w 2277687"/>
                <a:gd name="connsiteY1" fmla="*/ 149629 h 731520"/>
                <a:gd name="connsiteX2" fmla="*/ 2277687 w 2277687"/>
                <a:gd name="connsiteY2" fmla="*/ 532014 h 731520"/>
                <a:gd name="connsiteX3" fmla="*/ 964277 w 2277687"/>
                <a:gd name="connsiteY3" fmla="*/ 731520 h 731520"/>
                <a:gd name="connsiteX4" fmla="*/ 0 w 2277687"/>
                <a:gd name="connsiteY4" fmla="*/ 606829 h 731520"/>
                <a:gd name="connsiteX5" fmla="*/ 49877 w 2277687"/>
                <a:gd name="connsiteY5" fmla="*/ 174567 h 731520"/>
                <a:gd name="connsiteX6" fmla="*/ 573578 w 2277687"/>
                <a:gd name="connsiteY6" fmla="*/ 0 h 731520"/>
                <a:gd name="connsiteX7" fmla="*/ 872837 w 2277687"/>
                <a:gd name="connsiteY7" fmla="*/ 199505 h 731520"/>
                <a:gd name="connsiteX8" fmla="*/ 1005840 w 2277687"/>
                <a:gd name="connsiteY8" fmla="*/ 199505 h 731520"/>
                <a:gd name="connsiteX9" fmla="*/ 1438102 w 2277687"/>
                <a:gd name="connsiteY9" fmla="*/ 282632 h 731520"/>
                <a:gd name="connsiteX10" fmla="*/ 2136371 w 2277687"/>
                <a:gd name="connsiteY10" fmla="*/ 83127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7687" h="731520">
                  <a:moveTo>
                    <a:pt x="2136371" y="83127"/>
                  </a:moveTo>
                  <a:lnTo>
                    <a:pt x="2269375" y="149629"/>
                  </a:lnTo>
                  <a:lnTo>
                    <a:pt x="2277687" y="532014"/>
                  </a:lnTo>
                  <a:lnTo>
                    <a:pt x="964277" y="731520"/>
                  </a:lnTo>
                  <a:lnTo>
                    <a:pt x="0" y="606829"/>
                  </a:lnTo>
                  <a:lnTo>
                    <a:pt x="49877" y="174567"/>
                  </a:lnTo>
                  <a:lnTo>
                    <a:pt x="573578" y="0"/>
                  </a:lnTo>
                  <a:lnTo>
                    <a:pt x="872837" y="199505"/>
                  </a:lnTo>
                  <a:lnTo>
                    <a:pt x="1005840" y="199505"/>
                  </a:lnTo>
                  <a:lnTo>
                    <a:pt x="1438102" y="282632"/>
                  </a:lnTo>
                  <a:lnTo>
                    <a:pt x="2136371" y="8312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Oval 18">
            <a:extLst>
              <a:ext uri="{FF2B5EF4-FFF2-40B4-BE49-F238E27FC236}">
                <a16:creationId xmlns:a16="http://schemas.microsoft.com/office/drawing/2014/main" id="{C2711442-B9D7-4F36-B624-B61830C5FA94}"/>
              </a:ext>
            </a:extLst>
          </p:cNvPr>
          <p:cNvSpPr/>
          <p:nvPr/>
        </p:nvSpPr>
        <p:spPr>
          <a:xfrm>
            <a:off x="5991596" y="4023046"/>
            <a:ext cx="45719" cy="527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F0A1B585-AE5B-4D2C-9EBC-6EFA43B0F819}"/>
              </a:ext>
            </a:extLst>
          </p:cNvPr>
          <p:cNvSpPr/>
          <p:nvPr/>
        </p:nvSpPr>
        <p:spPr>
          <a:xfrm>
            <a:off x="5991596" y="4375344"/>
            <a:ext cx="45719" cy="527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8">
                <a:extLst>
                  <a:ext uri="{FF2B5EF4-FFF2-40B4-BE49-F238E27FC236}">
                    <a16:creationId xmlns:a16="http://schemas.microsoft.com/office/drawing/2014/main" id="{2F53A367-1975-45E4-BE13-9F5EAB597F2B}"/>
                  </a:ext>
                </a:extLst>
              </p:cNvPr>
              <p:cNvSpPr/>
              <p:nvPr/>
            </p:nvSpPr>
            <p:spPr>
              <a:xfrm>
                <a:off x="5670270" y="4634606"/>
                <a:ext cx="8751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𝐷𝐸𝑇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28">
                <a:extLst>
                  <a:ext uri="{FF2B5EF4-FFF2-40B4-BE49-F238E27FC236}">
                    <a16:creationId xmlns:a16="http://schemas.microsoft.com/office/drawing/2014/main" id="{2F53A367-1975-45E4-BE13-9F5EAB597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70" y="4634606"/>
                <a:ext cx="875111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29">
                <a:extLst>
                  <a:ext uri="{FF2B5EF4-FFF2-40B4-BE49-F238E27FC236}">
                    <a16:creationId xmlns:a16="http://schemas.microsoft.com/office/drawing/2014/main" id="{DB91390D-B14A-49D7-BD39-490E9B523B09}"/>
                  </a:ext>
                </a:extLst>
              </p:cNvPr>
              <p:cNvSpPr/>
              <p:nvPr/>
            </p:nvSpPr>
            <p:spPr>
              <a:xfrm>
                <a:off x="2388966" y="5957280"/>
                <a:ext cx="8751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𝐷𝐸𝑇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29">
                <a:extLst>
                  <a:ext uri="{FF2B5EF4-FFF2-40B4-BE49-F238E27FC236}">
                    <a16:creationId xmlns:a16="http://schemas.microsoft.com/office/drawing/2014/main" id="{DB91390D-B14A-49D7-BD39-490E9B523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6" y="5957280"/>
                <a:ext cx="875111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7">
            <a:extLst>
              <a:ext uri="{FF2B5EF4-FFF2-40B4-BE49-F238E27FC236}">
                <a16:creationId xmlns:a16="http://schemas.microsoft.com/office/drawing/2014/main" id="{868758E3-6D58-42F2-8D1C-4BAD3D64E684}"/>
              </a:ext>
            </a:extLst>
          </p:cNvPr>
          <p:cNvSpPr/>
          <p:nvPr/>
        </p:nvSpPr>
        <p:spPr>
          <a:xfrm>
            <a:off x="4146480" y="4656362"/>
            <a:ext cx="849630" cy="617220"/>
          </a:xfrm>
          <a:custGeom>
            <a:avLst/>
            <a:gdLst>
              <a:gd name="connsiteX0" fmla="*/ 144780 w 849630"/>
              <a:gd name="connsiteY0" fmla="*/ 15240 h 617220"/>
              <a:gd name="connsiteX1" fmla="*/ 0 w 849630"/>
              <a:gd name="connsiteY1" fmla="*/ 293370 h 617220"/>
              <a:gd name="connsiteX2" fmla="*/ 205740 w 849630"/>
              <a:gd name="connsiteY2" fmla="*/ 617220 h 617220"/>
              <a:gd name="connsiteX3" fmla="*/ 849630 w 849630"/>
              <a:gd name="connsiteY3" fmla="*/ 582930 h 617220"/>
              <a:gd name="connsiteX4" fmla="*/ 754380 w 849630"/>
              <a:gd name="connsiteY4" fmla="*/ 0 h 617220"/>
              <a:gd name="connsiteX5" fmla="*/ 144780 w 849630"/>
              <a:gd name="connsiteY5" fmla="*/ 1524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" h="617220">
                <a:moveTo>
                  <a:pt x="144780" y="15240"/>
                </a:moveTo>
                <a:lnTo>
                  <a:pt x="0" y="293370"/>
                </a:lnTo>
                <a:lnTo>
                  <a:pt x="205740" y="617220"/>
                </a:lnTo>
                <a:lnTo>
                  <a:pt x="849630" y="582930"/>
                </a:lnTo>
                <a:lnTo>
                  <a:pt x="754380" y="0"/>
                </a:lnTo>
                <a:lnTo>
                  <a:pt x="144780" y="1524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8D7C19F-82FC-4B51-91AB-E9CA3EA6AB44}"/>
              </a:ext>
            </a:extLst>
          </p:cNvPr>
          <p:cNvCxnSpPr>
            <a:cxnSpLocks/>
          </p:cNvCxnSpPr>
          <p:nvPr/>
        </p:nvCxnSpPr>
        <p:spPr>
          <a:xfrm flipH="1" flipV="1">
            <a:off x="5788175" y="3569290"/>
            <a:ext cx="198171" cy="475346"/>
          </a:xfrm>
          <a:prstGeom prst="line">
            <a:avLst/>
          </a:prstGeom>
          <a:ln w="28575">
            <a:solidFill>
              <a:srgbClr val="008BB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D927AB95-03F5-4105-A49C-DDD011E51330}"/>
              </a:ext>
            </a:extLst>
          </p:cNvPr>
          <p:cNvCxnSpPr>
            <a:cxnSpLocks/>
          </p:cNvCxnSpPr>
          <p:nvPr/>
        </p:nvCxnSpPr>
        <p:spPr>
          <a:xfrm>
            <a:off x="6014454" y="3575866"/>
            <a:ext cx="0" cy="112942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0">
            <a:extLst>
              <a:ext uri="{FF2B5EF4-FFF2-40B4-BE49-F238E27FC236}">
                <a16:creationId xmlns:a16="http://schemas.microsoft.com/office/drawing/2014/main" id="{16D7A4DF-AF03-4C33-8C26-0B00A6E5C33B}"/>
              </a:ext>
            </a:extLst>
          </p:cNvPr>
          <p:cNvSpPr/>
          <p:nvPr/>
        </p:nvSpPr>
        <p:spPr>
          <a:xfrm>
            <a:off x="5065844" y="3247351"/>
            <a:ext cx="1317763" cy="267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7605F9-9E7B-4BFB-B156-C7A1C55083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5649" y="3118217"/>
            <a:ext cx="801142" cy="400571"/>
          </a:xfrm>
          <a:prstGeom prst="rect">
            <a:avLst/>
          </a:prstGeom>
        </p:spPr>
      </p:pic>
      <p:sp>
        <p:nvSpPr>
          <p:cNvPr id="22" name="Rectangle 38">
            <a:extLst>
              <a:ext uri="{FF2B5EF4-FFF2-40B4-BE49-F238E27FC236}">
                <a16:creationId xmlns:a16="http://schemas.microsoft.com/office/drawing/2014/main" id="{CCACDBC1-E2B7-411D-B598-29841D8BFB08}"/>
              </a:ext>
            </a:extLst>
          </p:cNvPr>
          <p:cNvSpPr/>
          <p:nvPr/>
        </p:nvSpPr>
        <p:spPr>
          <a:xfrm>
            <a:off x="4151900" y="4037536"/>
            <a:ext cx="1317763" cy="501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Picture 37">
            <a:extLst>
              <a:ext uri="{FF2B5EF4-FFF2-40B4-BE49-F238E27FC236}">
                <a16:creationId xmlns:a16="http://schemas.microsoft.com/office/drawing/2014/main" id="{117CD4DC-8B81-47C2-A857-B812CAE3C3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4298" y="4072047"/>
            <a:ext cx="513552" cy="462198"/>
          </a:xfrm>
          <a:prstGeom prst="rect">
            <a:avLst/>
          </a:prstGeom>
        </p:spPr>
      </p:pic>
      <p:cxnSp>
        <p:nvCxnSpPr>
          <p:cNvPr id="24" name="Straight Arrow Connector 21">
            <a:extLst>
              <a:ext uri="{FF2B5EF4-FFF2-40B4-BE49-F238E27FC236}">
                <a16:creationId xmlns:a16="http://schemas.microsoft.com/office/drawing/2014/main" id="{39A291FA-9E6E-4A6F-B168-DAD31685FEF4}"/>
              </a:ext>
            </a:extLst>
          </p:cNvPr>
          <p:cNvCxnSpPr>
            <a:cxnSpLocks/>
          </p:cNvCxnSpPr>
          <p:nvPr/>
        </p:nvCxnSpPr>
        <p:spPr>
          <a:xfrm>
            <a:off x="5557820" y="4079494"/>
            <a:ext cx="0" cy="33055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3">
                <a:extLst>
                  <a:ext uri="{FF2B5EF4-FFF2-40B4-BE49-F238E27FC236}">
                    <a16:creationId xmlns:a16="http://schemas.microsoft.com/office/drawing/2014/main" id="{2EA44B90-A7C7-4CE0-9879-E50123B07C65}"/>
                  </a:ext>
                </a:extLst>
              </p:cNvPr>
              <p:cNvSpPr/>
              <p:nvPr/>
            </p:nvSpPr>
            <p:spPr>
              <a:xfrm>
                <a:off x="2541364" y="4005066"/>
                <a:ext cx="10113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𝐿𝑖𝑔h𝑡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33">
                <a:extLst>
                  <a:ext uri="{FF2B5EF4-FFF2-40B4-BE49-F238E27FC236}">
                    <a16:creationId xmlns:a16="http://schemas.microsoft.com/office/drawing/2014/main" id="{2EA44B90-A7C7-4CE0-9879-E50123B07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364" y="4005066"/>
                <a:ext cx="1011302" cy="461665"/>
              </a:xfrm>
              <a:prstGeom prst="rect">
                <a:avLst/>
              </a:prstGeom>
              <a:blipFill>
                <a:blip r:embed="rId13"/>
                <a:stretch>
                  <a:fillRect l="-1205" r="-602" b="-18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5">
                <a:extLst>
                  <a:ext uri="{FF2B5EF4-FFF2-40B4-BE49-F238E27FC236}">
                    <a16:creationId xmlns:a16="http://schemas.microsoft.com/office/drawing/2014/main" id="{4FD98978-7E8B-4350-B5A0-5C56306E93F2}"/>
                  </a:ext>
                </a:extLst>
              </p:cNvPr>
              <p:cNvSpPr/>
              <p:nvPr/>
            </p:nvSpPr>
            <p:spPr>
              <a:xfrm>
                <a:off x="6316032" y="621322"/>
                <a:ext cx="11512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𝑫𝒊𝒐𝒅𝒆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35">
                <a:extLst>
                  <a:ext uri="{FF2B5EF4-FFF2-40B4-BE49-F238E27FC236}">
                    <a16:creationId xmlns:a16="http://schemas.microsoft.com/office/drawing/2014/main" id="{4FD98978-7E8B-4350-B5A0-5C56306E9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032" y="621322"/>
                <a:ext cx="115127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5">
            <a:extLst>
              <a:ext uri="{FF2B5EF4-FFF2-40B4-BE49-F238E27FC236}">
                <a16:creationId xmlns:a16="http://schemas.microsoft.com/office/drawing/2014/main" id="{C1484FF3-28C2-4444-AC03-E028F485A7E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04" y="4486407"/>
            <a:ext cx="2907576" cy="1559161"/>
          </a:xfrm>
          <a:prstGeom prst="rect">
            <a:avLst/>
          </a:prstGeom>
        </p:spPr>
      </p:pic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0CC3A9B7-1264-4B90-B8A8-51A2D5476549}"/>
              </a:ext>
            </a:extLst>
          </p:cNvPr>
          <p:cNvSpPr/>
          <p:nvPr/>
        </p:nvSpPr>
        <p:spPr>
          <a:xfrm>
            <a:off x="3125400" y="5182142"/>
            <a:ext cx="2023110" cy="278130"/>
          </a:xfrm>
          <a:custGeom>
            <a:avLst/>
            <a:gdLst>
              <a:gd name="connsiteX0" fmla="*/ 2023110 w 2023110"/>
              <a:gd name="connsiteY0" fmla="*/ 99060 h 278130"/>
              <a:gd name="connsiteX1" fmla="*/ 1584960 w 2023110"/>
              <a:gd name="connsiteY1" fmla="*/ 0 h 278130"/>
              <a:gd name="connsiteX2" fmla="*/ 1577340 w 2023110"/>
              <a:gd name="connsiteY2" fmla="*/ 76200 h 278130"/>
              <a:gd name="connsiteX3" fmla="*/ 643890 w 2023110"/>
              <a:gd name="connsiteY3" fmla="*/ 7620 h 278130"/>
              <a:gd name="connsiteX4" fmla="*/ 0 w 2023110"/>
              <a:gd name="connsiteY4" fmla="*/ 80010 h 278130"/>
              <a:gd name="connsiteX5" fmla="*/ 38100 w 2023110"/>
              <a:gd name="connsiteY5" fmla="*/ 205740 h 278130"/>
              <a:gd name="connsiteX6" fmla="*/ 1703070 w 2023110"/>
              <a:gd name="connsiteY6" fmla="*/ 278130 h 278130"/>
              <a:gd name="connsiteX7" fmla="*/ 2023110 w 2023110"/>
              <a:gd name="connsiteY7" fmla="*/ 99060 h 27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3110" h="278130">
                <a:moveTo>
                  <a:pt x="2023110" y="99060"/>
                </a:moveTo>
                <a:lnTo>
                  <a:pt x="1584960" y="0"/>
                </a:lnTo>
                <a:lnTo>
                  <a:pt x="1577340" y="76200"/>
                </a:lnTo>
                <a:lnTo>
                  <a:pt x="643890" y="7620"/>
                </a:lnTo>
                <a:lnTo>
                  <a:pt x="0" y="80010"/>
                </a:lnTo>
                <a:lnTo>
                  <a:pt x="38100" y="205740"/>
                </a:lnTo>
                <a:lnTo>
                  <a:pt x="1703070" y="278130"/>
                </a:lnTo>
                <a:lnTo>
                  <a:pt x="2023110" y="990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53037DF-EBBA-428B-8253-C4EE46F10F33}"/>
              </a:ext>
            </a:extLst>
          </p:cNvPr>
          <p:cNvSpPr/>
          <p:nvPr/>
        </p:nvSpPr>
        <p:spPr>
          <a:xfrm>
            <a:off x="3779912" y="1949630"/>
            <a:ext cx="792088" cy="682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40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 animBg="1"/>
      <p:bldP spid="15" grpId="0"/>
      <p:bldP spid="16" grpId="0"/>
      <p:bldP spid="17" grpId="0" animBg="1"/>
      <p:bldP spid="25" grpId="0"/>
      <p:bldP spid="26" grpId="0"/>
      <p:bldP spid="28" grpId="0" animBg="1"/>
      <p:bldP spid="28" grpId="1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F471A84-4B20-4A0A-BB18-90DC3958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11" y="610098"/>
            <a:ext cx="5803086" cy="2485178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Readout Circuits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Readout Integrated Circuit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ROIC</a:t>
            </a:r>
            <a:r>
              <a:rPr lang="de-DE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Converts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photocurrent</a:t>
            </a:r>
            <a:r>
              <a:rPr lang="de-DE" sz="1600" b="1" dirty="0">
                <a:latin typeface="Arial" charset="0"/>
              </a:rPr>
              <a:t> into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voltage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Implemented on a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chip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FA0BCF21-2611-4FCB-BB07-13A42D83E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209647"/>
            <a:ext cx="6777706" cy="321173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7E4E9EC-766D-42EC-A678-37C82AC288AB}"/>
              </a:ext>
            </a:extLst>
          </p:cNvPr>
          <p:cNvSpPr/>
          <p:nvPr/>
        </p:nvSpPr>
        <p:spPr>
          <a:xfrm>
            <a:off x="2166868" y="5949282"/>
            <a:ext cx="1785933" cy="36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ROIC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5E63CB4-8703-4664-A542-B6C9914F87B9}"/>
              </a:ext>
            </a:extLst>
          </p:cNvPr>
          <p:cNvSpPr/>
          <p:nvPr/>
        </p:nvSpPr>
        <p:spPr>
          <a:xfrm>
            <a:off x="5364088" y="4941170"/>
            <a:ext cx="688554" cy="36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PD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BCA6D24-9332-4884-8E19-4D4AA0440BA5}"/>
              </a:ext>
            </a:extLst>
          </p:cNvPr>
          <p:cNvCxnSpPr/>
          <p:nvPr/>
        </p:nvCxnSpPr>
        <p:spPr>
          <a:xfrm>
            <a:off x="7596336" y="4221088"/>
            <a:ext cx="0" cy="136815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626EBC37-CD5D-4C8B-A154-21766C0A1B57}"/>
              </a:ext>
            </a:extLst>
          </p:cNvPr>
          <p:cNvSpPr/>
          <p:nvPr/>
        </p:nvSpPr>
        <p:spPr>
          <a:xfrm>
            <a:off x="7488328" y="4500425"/>
            <a:ext cx="216016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20B4D67-08D1-4942-BE0F-F8E374F4682A}"/>
              </a:ext>
            </a:extLst>
          </p:cNvPr>
          <p:cNvSpPr/>
          <p:nvPr/>
        </p:nvSpPr>
        <p:spPr>
          <a:xfrm>
            <a:off x="7488328" y="4916496"/>
            <a:ext cx="216016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6" name="Picture 4" descr="Resultado de imagem para gif blinking light">
            <a:extLst>
              <a:ext uri="{FF2B5EF4-FFF2-40B4-BE49-F238E27FC236}">
                <a16:creationId xmlns:a16="http://schemas.microsoft.com/office/drawing/2014/main" id="{59D97D09-19DD-4594-81BB-45C4F8E0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921" y="1852687"/>
            <a:ext cx="3578137" cy="3578137"/>
          </a:xfrm>
          <a:prstGeom prst="rect">
            <a:avLst/>
          </a:prstGeom>
          <a:noFill/>
          <a:effectLst>
            <a:glow rad="127000">
              <a:schemeClr val="accent1">
                <a:alpha val="5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70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mph" presetSubtype="2" repeatCount="indefinite" fill="remove" grpId="0" nodeType="withEffect">
                                  <p:stCondLst>
                                    <p:cond delay="18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repeatCount="indefinite" fill="hold" nodeType="withEffect">
                                  <p:stCondLst>
                                    <p:cond delay="68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Light Detection Figures of Merit: Noise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A33589D-4483-420E-8994-1042F328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633843"/>
            <a:ext cx="3048000" cy="942975"/>
          </a:xfrm>
          <a:prstGeom prst="rect">
            <a:avLst/>
          </a:prstGeom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C8790322-4502-4C38-B093-2920C0A38B9F}"/>
              </a:ext>
            </a:extLst>
          </p:cNvPr>
          <p:cNvGrpSpPr/>
          <p:nvPr/>
        </p:nvGrpSpPr>
        <p:grpSpPr>
          <a:xfrm>
            <a:off x="2336590" y="3309299"/>
            <a:ext cx="6555890" cy="1703879"/>
            <a:chOff x="1503955" y="2888369"/>
            <a:chExt cx="6555890" cy="1703879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457C945E-A2FA-4544-824F-5FFDE6F88E1B}"/>
                </a:ext>
              </a:extLst>
            </p:cNvPr>
            <p:cNvGrpSpPr/>
            <p:nvPr/>
          </p:nvGrpSpPr>
          <p:grpSpPr>
            <a:xfrm>
              <a:off x="1503955" y="2888369"/>
              <a:ext cx="5040694" cy="1634491"/>
              <a:chOff x="395402" y="1362461"/>
              <a:chExt cx="5040694" cy="1634491"/>
            </a:xfrm>
          </p:grpSpPr>
          <p:pic>
            <p:nvPicPr>
              <p:cNvPr id="9" name="Picture 7">
                <a:extLst>
                  <a:ext uri="{FF2B5EF4-FFF2-40B4-BE49-F238E27FC236}">
                    <a16:creationId xmlns:a16="http://schemas.microsoft.com/office/drawing/2014/main" id="{6D23135D-4859-4A8F-8B30-50662F655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402" y="1362461"/>
                <a:ext cx="4790564" cy="163449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8">
                    <a:extLst>
                      <a:ext uri="{FF2B5EF4-FFF2-40B4-BE49-F238E27FC236}">
                        <a16:creationId xmlns:a16="http://schemas.microsoft.com/office/drawing/2014/main" id="{5B57E778-8F74-4424-9D97-2F24835E0818}"/>
                      </a:ext>
                    </a:extLst>
                  </p:cNvPr>
                  <p:cNvSpPr/>
                  <p:nvPr/>
                </p:nvSpPr>
                <p:spPr>
                  <a:xfrm>
                    <a:off x="1225753" y="2204864"/>
                    <a:ext cx="89633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800" b="1" i="1" dirty="0">
                              <a:latin typeface="Cambria Math" panose="02040503050406030204" pitchFamily="18" charset="0"/>
                            </a:rPr>
                            <m:t>𝑺𝑵</m:t>
                          </m:r>
                          <m:sSub>
                            <m:sSubPr>
                              <m:ctrlPr>
                                <a:rPr lang="de-DE" sz="1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1" i="1" dirty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de-DE" sz="1800" b="1" i="1" dirty="0"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</m:oMath>
                      </m:oMathPara>
                    </a14:m>
                    <a:endParaRPr lang="en-US" sz="1800" b="1" dirty="0">
                      <a:latin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5753" y="2204864"/>
                    <a:ext cx="89633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1">
                    <a:extLst>
                      <a:ext uri="{FF2B5EF4-FFF2-40B4-BE49-F238E27FC236}">
                        <a16:creationId xmlns:a16="http://schemas.microsoft.com/office/drawing/2014/main" id="{CE386785-ECBE-41B4-8D01-B3175950DDF7}"/>
                      </a:ext>
                    </a:extLst>
                  </p:cNvPr>
                  <p:cNvSpPr/>
                  <p:nvPr/>
                </p:nvSpPr>
                <p:spPr>
                  <a:xfrm>
                    <a:off x="4433963" y="2204864"/>
                    <a:ext cx="100213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800" b="1" i="1" dirty="0">
                              <a:latin typeface="Cambria Math" panose="02040503050406030204" pitchFamily="18" charset="0"/>
                            </a:rPr>
                            <m:t>𝑺𝑵</m:t>
                          </m:r>
                          <m:sSub>
                            <m:sSubPr>
                              <m:ctrlPr>
                                <a:rPr lang="de-DE" sz="1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1" i="1" dirty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de-DE" sz="1800" b="1" i="1" dirty="0">
                                  <a:latin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oMath>
                      </m:oMathPara>
                    </a14:m>
                    <a:endParaRPr lang="en-US" sz="1800" b="1" dirty="0">
                      <a:latin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963" y="2204864"/>
                    <a:ext cx="100213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4D8EDA1B-C81B-4E9C-A30B-3D0EF85B2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0633" y="3420451"/>
              <a:ext cx="1659212" cy="117179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39">
                <a:extLst>
                  <a:ext uri="{FF2B5EF4-FFF2-40B4-BE49-F238E27FC236}">
                    <a16:creationId xmlns:a16="http://schemas.microsoft.com/office/drawing/2014/main" id="{A99843FB-05B3-4828-8627-C3485EF94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98" y="727246"/>
                <a:ext cx="1814251" cy="5632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Input-referred noise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𝒏𝒐𝒊𝒔𝒆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RMS current noise from the PD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𝑷𝑫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RMS current noise introduced by the electronics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𝒆𝒍𝒆𝒄𝒕𝒓𝒐𝒏𝒊𝒄𝒔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Signal-to-Noise Ratio (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SNR</a:t>
                </a:r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Sensitivity (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S</a:t>
                </a:r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[Gain]</a:t>
                </a:r>
              </a:p>
            </p:txBody>
          </p:sp>
        </mc:Choice>
        <mc:Fallback xmlns="">
          <p:sp>
            <p:nvSpPr>
              <p:cNvPr id="12" name="Retângulo 39">
                <a:extLst>
                  <a:ext uri="{FF2B5EF4-FFF2-40B4-BE49-F238E27FC236}">
                    <a16:creationId xmlns:a16="http://schemas.microsoft.com/office/drawing/2014/main" id="{A99843FB-05B3-4828-8627-C3485EF94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8" y="727246"/>
                <a:ext cx="1814251" cy="5632311"/>
              </a:xfrm>
              <a:prstGeom prst="rect">
                <a:avLst/>
              </a:prstGeom>
              <a:blipFill>
                <a:blip r:embed="rId13"/>
                <a:stretch>
                  <a:fillRect t="-325" r="-6397" b="-4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03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C47D15-620B-4A80-AB0B-E022419A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521" y="2147948"/>
            <a:ext cx="558817" cy="4889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8F64A41-18A3-4661-B1C8-F445A9905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1010" b="961"/>
          <a:stretch/>
        </p:blipFill>
        <p:spPr>
          <a:xfrm>
            <a:off x="7121102" y="4640355"/>
            <a:ext cx="944075" cy="488964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cxnSpLocks/>
          </p:cNvCxnSpPr>
          <p:nvPr/>
        </p:nvCxnSpPr>
        <p:spPr>
          <a:xfrm flipH="1" flipV="1">
            <a:off x="6853485" y="2852936"/>
            <a:ext cx="6129" cy="275214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Light Detection Figures of Merit: Dynamic Range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77920" y="2852139"/>
            <a:ext cx="4050000" cy="2700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V="1">
            <a:off x="2677922" y="4876242"/>
            <a:ext cx="4040553" cy="666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V="1">
            <a:off x="2677922" y="4096341"/>
            <a:ext cx="4082179" cy="14464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2677922" y="2847564"/>
            <a:ext cx="4040553" cy="26952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677920" y="2852139"/>
            <a:ext cx="2970000" cy="270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677920" y="2852141"/>
            <a:ext cx="540000" cy="2700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217921" y="2847564"/>
            <a:ext cx="3500552" cy="4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08303" y="2147291"/>
            <a:ext cx="373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Saturated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sp>
        <p:nvSpPr>
          <p:cNvPr id="37" name="Oval 36"/>
          <p:cNvSpPr/>
          <p:nvPr/>
        </p:nvSpPr>
        <p:spPr>
          <a:xfrm>
            <a:off x="3020824" y="2725559"/>
            <a:ext cx="432707" cy="3265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5398333" y="2720243"/>
            <a:ext cx="432707" cy="3265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02123" y="2708125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Oval 39"/>
          <p:cNvSpPr/>
          <p:nvPr/>
        </p:nvSpPr>
        <p:spPr>
          <a:xfrm>
            <a:off x="6511569" y="3933058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Oval 40"/>
          <p:cNvSpPr/>
          <p:nvPr/>
        </p:nvSpPr>
        <p:spPr>
          <a:xfrm>
            <a:off x="6502122" y="4725146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04443" y="5930116"/>
            <a:ext cx="527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9714" y="4876242"/>
            <a:ext cx="1934335" cy="872685"/>
            <a:chOff x="4433629" y="5171839"/>
            <a:chExt cx="2579114" cy="1163580"/>
          </a:xfrm>
        </p:grpSpPr>
        <p:cxnSp>
          <p:nvCxnSpPr>
            <p:cNvPr id="44" name="Straight Arrow Connector 43"/>
            <p:cNvCxnSpPr/>
            <p:nvPr/>
          </p:nvCxnSpPr>
          <p:spPr>
            <a:xfrm flipH="1" flipV="1">
              <a:off x="5295900" y="5435600"/>
              <a:ext cx="1270" cy="72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5655265" y="5794965"/>
              <a:ext cx="1270" cy="72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433629" y="5171839"/>
              <a:ext cx="107478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Vcap(V)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924084" y="5996864"/>
              <a:ext cx="108865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Time(s)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39"/>
              <p:cNvSpPr>
                <a:spLocks noChangeArrowheads="1"/>
              </p:cNvSpPr>
              <p:nvPr/>
            </p:nvSpPr>
            <p:spPr bwMode="auto">
              <a:xfrm>
                <a:off x="7164781" y="5711722"/>
                <a:ext cx="1863987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sz="1800" b="1" dirty="0">
                    <a:solidFill>
                      <a:srgbClr val="FF0000"/>
                    </a:solidFill>
                    <a:latin typeface="Arial" charset="0"/>
                  </a:rPr>
                  <a:t>Integration Time</a:t>
                </a:r>
                <a:r>
                  <a:rPr lang="de-DE" sz="1800" b="1" dirty="0">
                    <a:latin typeface="Arial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l-GR" sz="1800" b="1" dirty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8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49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4781" y="5711722"/>
                <a:ext cx="1863987" cy="646331"/>
              </a:xfrm>
              <a:prstGeom prst="rect">
                <a:avLst/>
              </a:prstGeom>
              <a:blipFill>
                <a:blip r:embed="rId7"/>
                <a:stretch>
                  <a:fillRect l="-2614" t="-5660" b="-141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26637" y="2163614"/>
            <a:ext cx="591098" cy="4202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tangle 51"/>
          <p:cNvSpPr/>
          <p:nvPr/>
        </p:nvSpPr>
        <p:spPr>
          <a:xfrm>
            <a:off x="7020274" y="4664893"/>
            <a:ext cx="1049325" cy="4202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>
            <a:off x="2633565" y="5910748"/>
            <a:ext cx="4094357" cy="9079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39"/>
          <p:cNvSpPr>
            <a:spLocks noChangeArrowheads="1"/>
          </p:cNvSpPr>
          <p:nvPr/>
        </p:nvSpPr>
        <p:spPr bwMode="auto">
          <a:xfrm>
            <a:off x="3636602" y="5574550"/>
            <a:ext cx="20246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sz="1800" b="1" dirty="0">
                <a:solidFill>
                  <a:srgbClr val="FF0000"/>
                </a:solidFill>
                <a:latin typeface="Arial" charset="0"/>
              </a:rPr>
              <a:t>Δ</a:t>
            </a:r>
            <a:r>
              <a:rPr lang="de-DE" sz="1800" b="1" dirty="0">
                <a:solidFill>
                  <a:srgbClr val="FF0000"/>
                </a:solidFill>
                <a:latin typeface="Arial" charset="0"/>
              </a:rPr>
              <a:t>T</a:t>
            </a:r>
            <a:endParaRPr lang="en-US" sz="1800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933" y="3182175"/>
            <a:ext cx="917574" cy="1309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0770" y="2701076"/>
            <a:ext cx="917574" cy="1790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642" y="583490"/>
            <a:ext cx="1778014" cy="1477358"/>
          </a:xfrm>
          <a:prstGeom prst="rect">
            <a:avLst/>
          </a:prstGeom>
        </p:spPr>
      </p:pic>
      <p:sp>
        <p:nvSpPr>
          <p:cNvPr id="63" name="Retângulo 39"/>
          <p:cNvSpPr>
            <a:spLocks noChangeArrowheads="1"/>
          </p:cNvSpPr>
          <p:nvPr/>
        </p:nvSpPr>
        <p:spPr bwMode="auto">
          <a:xfrm>
            <a:off x="2048442" y="2636912"/>
            <a:ext cx="66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800" b="1" dirty="0">
                <a:solidFill>
                  <a:srgbClr val="FF0000"/>
                </a:solidFill>
                <a:latin typeface="Arial" charset="0"/>
              </a:rPr>
              <a:t>V</a:t>
            </a:r>
            <a:r>
              <a:rPr lang="de-DE" sz="1800" b="1" baseline="-25000" dirty="0">
                <a:solidFill>
                  <a:srgbClr val="FF0000"/>
                </a:solidFill>
                <a:latin typeface="Arial" charset="0"/>
              </a:rPr>
              <a:t>DD</a:t>
            </a:r>
            <a:endParaRPr lang="en-US" sz="1800" b="1" baseline="-25000" dirty="0">
              <a:solidFill>
                <a:srgbClr val="FF0000"/>
              </a:solidFill>
              <a:latin typeface="Arial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428386" y="662374"/>
            <a:ext cx="2808312" cy="462370"/>
            <a:chOff x="2843808" y="662373"/>
            <a:chExt cx="2205858" cy="661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tângulo 39"/>
                <p:cNvSpPr>
                  <a:spLocks noChangeArrowheads="1"/>
                </p:cNvSpPr>
                <p:nvPr/>
              </p:nvSpPr>
              <p:spPr bwMode="auto">
                <a:xfrm>
                  <a:off x="2843808" y="662373"/>
                  <a:ext cx="2205858" cy="6608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𝒊𝒏𝒕</m:t>
                          </m:r>
                        </m:sub>
                      </m:sSub>
                      <m:r>
                        <a:rPr lang="de-DE" b="1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𝑫𝑫</m:t>
                          </m:r>
                        </m:sub>
                      </m:sSub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1" dirty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𝒔𝒂𝒕</m:t>
                          </m:r>
                        </m:sub>
                      </m:sSub>
                    </m:oMath>
                  </a14:m>
                  <a:endParaRPr lang="en-US" b="1" dirty="0"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71" name="Retângulo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3808" y="662373"/>
                  <a:ext cx="2205858" cy="660882"/>
                </a:xfrm>
                <a:prstGeom prst="rect">
                  <a:avLst/>
                </a:prstGeom>
                <a:blipFill>
                  <a:blip r:embed="rId11"/>
                  <a:stretch>
                    <a:fillRect l="-434" b="-4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/>
            <p:cNvSpPr/>
            <p:nvPr/>
          </p:nvSpPr>
          <p:spPr>
            <a:xfrm>
              <a:off x="4497121" y="678327"/>
              <a:ext cx="459217" cy="64593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39">
                <a:extLst>
                  <a:ext uri="{FF2B5EF4-FFF2-40B4-BE49-F238E27FC236}">
                    <a16:creationId xmlns:a16="http://schemas.microsoft.com/office/drawing/2014/main" id="{49131818-7DB6-4462-A637-F2261E20C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4"/>
                <a:ext cx="1814251" cy="488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Dynamic Range (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DR</a:t>
                </a:r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Integration Time (</a:t>
                </a:r>
                <a14:m>
                  <m:oMath xmlns:m="http://schemas.openxmlformats.org/officeDocument/2006/math">
                    <m:r>
                      <a:rPr lang="el-GR" sz="16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Integration Capacitance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Supply Voltage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𝑫𝑫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Saturation Current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8" name="Retângulo 39">
                <a:extLst>
                  <a:ext uri="{FF2B5EF4-FFF2-40B4-BE49-F238E27FC236}">
                    <a16:creationId xmlns:a16="http://schemas.microsoft.com/office/drawing/2014/main" id="{49131818-7DB6-4462-A637-F2261E20C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4"/>
                <a:ext cx="1814251" cy="4885120"/>
              </a:xfrm>
              <a:prstGeom prst="rect">
                <a:avLst/>
              </a:prstGeom>
              <a:blipFill>
                <a:blip r:embed="rId12"/>
                <a:stretch>
                  <a:fillRect t="-374" r="-60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Agrupar 5">
            <a:extLst>
              <a:ext uri="{FF2B5EF4-FFF2-40B4-BE49-F238E27FC236}">
                <a16:creationId xmlns:a16="http://schemas.microsoft.com/office/drawing/2014/main" id="{485BE3D4-2DBF-460F-BC08-1AE637D282D5}"/>
              </a:ext>
            </a:extLst>
          </p:cNvPr>
          <p:cNvGrpSpPr/>
          <p:nvPr/>
        </p:nvGrpSpPr>
        <p:grpSpPr>
          <a:xfrm>
            <a:off x="2475797" y="1427868"/>
            <a:ext cx="4400459" cy="560972"/>
            <a:chOff x="2475797" y="1427868"/>
            <a:chExt cx="4400459" cy="560972"/>
          </a:xfrm>
        </p:grpSpPr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7EC72356-CF12-412A-8EA8-CE0D1D69DF05}"/>
                </a:ext>
              </a:extLst>
            </p:cNvPr>
            <p:cNvSpPr/>
            <p:nvPr/>
          </p:nvSpPr>
          <p:spPr>
            <a:xfrm>
              <a:off x="4200911" y="1527175"/>
              <a:ext cx="6303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DR</a:t>
              </a:r>
              <a:endParaRPr lang="de-DE" dirty="0"/>
            </a:p>
          </p:txBody>
        </p:sp>
        <p:cxnSp>
          <p:nvCxnSpPr>
            <p:cNvPr id="54" name="Straight Arrow Connector 22">
              <a:extLst>
                <a:ext uri="{FF2B5EF4-FFF2-40B4-BE49-F238E27FC236}">
                  <a16:creationId xmlns:a16="http://schemas.microsoft.com/office/drawing/2014/main" id="{6CAE6CC0-02D0-4253-AE35-4408CFABD4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6017" y="1985914"/>
              <a:ext cx="37453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2F62E335-21BD-483A-8131-F8D8EE840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7439" y="1427868"/>
              <a:ext cx="558817" cy="488964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53D4DE66-150B-485F-A653-A6DA160A6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51010" b="961"/>
            <a:stretch/>
          </p:blipFill>
          <p:spPr>
            <a:xfrm>
              <a:off x="2475797" y="1449669"/>
              <a:ext cx="944075" cy="48896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664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9" grpId="0"/>
      <p:bldP spid="4" grpId="0" animBg="1"/>
      <p:bldP spid="52" grpId="0" animBg="1"/>
      <p:bldP spid="59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>
            <a:extLst>
              <a:ext uri="{FF2B5EF4-FFF2-40B4-BE49-F238E27FC236}">
                <a16:creationId xmlns:a16="http://schemas.microsoft.com/office/drawing/2014/main" id="{BFD34E8A-6474-45FA-8F42-4CD4083E87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1010" b="961"/>
          <a:stretch/>
        </p:blipFill>
        <p:spPr>
          <a:xfrm>
            <a:off x="7121102" y="4640355"/>
            <a:ext cx="944075" cy="4889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1C47D15-620B-4A80-AB0B-E022419AC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521" y="2147948"/>
            <a:ext cx="558817" cy="488964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cxnSpLocks/>
          </p:cNvCxnSpPr>
          <p:nvPr/>
        </p:nvCxnSpPr>
        <p:spPr>
          <a:xfrm flipH="1" flipV="1">
            <a:off x="6853485" y="2852936"/>
            <a:ext cx="6129" cy="275214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Light Detection Figures of Merit: Dynamic Range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77920" y="2852139"/>
            <a:ext cx="4050000" cy="2700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V="1">
            <a:off x="2677922" y="4876242"/>
            <a:ext cx="4040553" cy="666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V="1">
            <a:off x="2677922" y="4096341"/>
            <a:ext cx="4082179" cy="14464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2677922" y="2847564"/>
            <a:ext cx="4040553" cy="26952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677920" y="2852139"/>
            <a:ext cx="2970000" cy="270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677920" y="2852141"/>
            <a:ext cx="540000" cy="2700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217921" y="2847564"/>
            <a:ext cx="3500552" cy="4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08303" y="2147291"/>
            <a:ext cx="373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Saturated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sp>
        <p:nvSpPr>
          <p:cNvPr id="37" name="Oval 36"/>
          <p:cNvSpPr/>
          <p:nvPr/>
        </p:nvSpPr>
        <p:spPr>
          <a:xfrm>
            <a:off x="3020824" y="2725559"/>
            <a:ext cx="432707" cy="3265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5398333" y="2720243"/>
            <a:ext cx="432707" cy="3265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02123" y="2708125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Oval 39"/>
          <p:cNvSpPr/>
          <p:nvPr/>
        </p:nvSpPr>
        <p:spPr>
          <a:xfrm>
            <a:off x="6511569" y="3933058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Oval 40"/>
          <p:cNvSpPr/>
          <p:nvPr/>
        </p:nvSpPr>
        <p:spPr>
          <a:xfrm>
            <a:off x="6502122" y="4725146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04443" y="5930116"/>
            <a:ext cx="527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9714" y="4876242"/>
            <a:ext cx="1934335" cy="872685"/>
            <a:chOff x="4433629" y="5171839"/>
            <a:chExt cx="2579114" cy="1163580"/>
          </a:xfrm>
        </p:grpSpPr>
        <p:cxnSp>
          <p:nvCxnSpPr>
            <p:cNvPr id="44" name="Straight Arrow Connector 43"/>
            <p:cNvCxnSpPr/>
            <p:nvPr/>
          </p:nvCxnSpPr>
          <p:spPr>
            <a:xfrm flipH="1" flipV="1">
              <a:off x="5295900" y="5435600"/>
              <a:ext cx="1270" cy="72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5655265" y="5794965"/>
              <a:ext cx="1270" cy="72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433629" y="5171839"/>
              <a:ext cx="107478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Vcap(V)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924084" y="5996864"/>
              <a:ext cx="108865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Time(s)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39"/>
              <p:cNvSpPr>
                <a:spLocks noChangeArrowheads="1"/>
              </p:cNvSpPr>
              <p:nvPr/>
            </p:nvSpPr>
            <p:spPr bwMode="auto">
              <a:xfrm>
                <a:off x="7164781" y="5711722"/>
                <a:ext cx="1863987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sz="1800" b="1" dirty="0">
                    <a:solidFill>
                      <a:srgbClr val="FF0000"/>
                    </a:solidFill>
                    <a:latin typeface="Arial" charset="0"/>
                  </a:rPr>
                  <a:t>Integration Time</a:t>
                </a:r>
                <a:r>
                  <a:rPr lang="de-DE" sz="1800" b="1" dirty="0">
                    <a:latin typeface="Arial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l-GR" sz="1800" b="1" dirty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8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49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4781" y="5711722"/>
                <a:ext cx="1863987" cy="646331"/>
              </a:xfrm>
              <a:prstGeom prst="rect">
                <a:avLst/>
              </a:prstGeom>
              <a:blipFill>
                <a:blip r:embed="rId7"/>
                <a:stretch>
                  <a:fillRect l="-2614" t="-5660" b="-141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26637" y="2163614"/>
            <a:ext cx="591098" cy="4202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tangle 51"/>
          <p:cNvSpPr/>
          <p:nvPr/>
        </p:nvSpPr>
        <p:spPr>
          <a:xfrm>
            <a:off x="7020274" y="4664893"/>
            <a:ext cx="1049325" cy="4202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>
            <a:off x="2633565" y="5910748"/>
            <a:ext cx="4094357" cy="9079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39"/>
          <p:cNvSpPr>
            <a:spLocks noChangeArrowheads="1"/>
          </p:cNvSpPr>
          <p:nvPr/>
        </p:nvSpPr>
        <p:spPr bwMode="auto">
          <a:xfrm>
            <a:off x="3636602" y="5574550"/>
            <a:ext cx="20246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sz="1800" b="1" dirty="0">
                <a:solidFill>
                  <a:srgbClr val="FF0000"/>
                </a:solidFill>
                <a:latin typeface="Arial" charset="0"/>
              </a:rPr>
              <a:t>Δ</a:t>
            </a:r>
            <a:r>
              <a:rPr lang="de-DE" sz="1800" b="1" dirty="0">
                <a:solidFill>
                  <a:srgbClr val="FF0000"/>
                </a:solidFill>
                <a:latin typeface="Arial" charset="0"/>
              </a:rPr>
              <a:t>T</a:t>
            </a:r>
            <a:endParaRPr lang="en-US" sz="1800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933" y="3182175"/>
            <a:ext cx="917574" cy="1309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0770" y="2701076"/>
            <a:ext cx="917574" cy="1790425"/>
          </a:xfrm>
          <a:prstGeom prst="rect">
            <a:avLst/>
          </a:prstGeom>
        </p:spPr>
      </p:pic>
      <p:sp>
        <p:nvSpPr>
          <p:cNvPr id="63" name="Retângulo 39"/>
          <p:cNvSpPr>
            <a:spLocks noChangeArrowheads="1"/>
          </p:cNvSpPr>
          <p:nvPr/>
        </p:nvSpPr>
        <p:spPr bwMode="auto">
          <a:xfrm>
            <a:off x="2048442" y="2636912"/>
            <a:ext cx="66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800" b="1" dirty="0">
                <a:solidFill>
                  <a:srgbClr val="FF0000"/>
                </a:solidFill>
                <a:latin typeface="Arial" charset="0"/>
              </a:rPr>
              <a:t>V</a:t>
            </a:r>
            <a:r>
              <a:rPr lang="de-DE" sz="1800" b="1" baseline="-25000" dirty="0">
                <a:solidFill>
                  <a:srgbClr val="FF0000"/>
                </a:solidFill>
                <a:latin typeface="Arial" charset="0"/>
              </a:rPr>
              <a:t>DD</a:t>
            </a:r>
            <a:endParaRPr lang="en-US" sz="1800" b="1" baseline="-25000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39">
                <a:extLst>
                  <a:ext uri="{FF2B5EF4-FFF2-40B4-BE49-F238E27FC236}">
                    <a16:creationId xmlns:a16="http://schemas.microsoft.com/office/drawing/2014/main" id="{49131818-7DB6-4462-A637-F2261E20C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4"/>
                <a:ext cx="1814251" cy="58785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Dynamic Range (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DR</a:t>
                </a:r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Integration Time (</a:t>
                </a:r>
                <a14:m>
                  <m:oMath xmlns:m="http://schemas.openxmlformats.org/officeDocument/2006/math">
                    <m:r>
                      <a:rPr lang="el-GR" sz="16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Integration Capacitance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Supply Voltage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𝑫𝑫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Saturation Current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Circuit DR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𝑫𝑹</m:t>
                        </m:r>
                      </m:e>
                      <m:sub>
                        <m:r>
                          <a:rPr lang="de-DE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48" name="Retângulo 39">
                <a:extLst>
                  <a:ext uri="{FF2B5EF4-FFF2-40B4-BE49-F238E27FC236}">
                    <a16:creationId xmlns:a16="http://schemas.microsoft.com/office/drawing/2014/main" id="{49131818-7DB6-4462-A637-F2261E20C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4"/>
                <a:ext cx="1814251" cy="5878532"/>
              </a:xfrm>
              <a:prstGeom prst="rect">
                <a:avLst/>
              </a:prstGeom>
              <a:blipFill>
                <a:blip r:embed="rId10"/>
                <a:stretch>
                  <a:fillRect t="-311" r="-60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8556FEF2-48AC-4A2C-B547-4050BDEB71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5736" y="764704"/>
            <a:ext cx="3928078" cy="700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tângulo 39">
                <a:extLst>
                  <a:ext uri="{FF2B5EF4-FFF2-40B4-BE49-F238E27FC236}">
                    <a16:creationId xmlns:a16="http://schemas.microsoft.com/office/drawing/2014/main" id="{3CB65ECF-D20C-479D-8115-0D38171FB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8184" y="772923"/>
                <a:ext cx="2821916" cy="783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sSub>
                        <m:sSubPr>
                          <m:ctrlPr>
                            <a:rPr lang="de-DE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de-DE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dirty="0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de-DE" sz="2000" b="1" i="1" dirty="0">
                                      <a:latin typeface="Cambria Math" panose="02040503050406030204" pitchFamily="18" charset="0"/>
                                    </a:rPr>
                                    <m:t>𝒔𝒂𝒕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dirty="0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de-DE" sz="2000" b="1" i="1" dirty="0" smtClean="0">
                                      <a:latin typeface="Cambria Math" panose="02040503050406030204" pitchFamily="18" charset="0"/>
                                    </a:rPr>
                                    <m:t>𝒏𝒐𝒊𝒔𝒆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000" b="1" dirty="0">
                  <a:latin typeface="Arial" charset="0"/>
                </a:endParaRPr>
              </a:p>
            </p:txBody>
          </p:sp>
        </mc:Choice>
        <mc:Fallback>
          <p:sp>
            <p:nvSpPr>
              <p:cNvPr id="54" name="Retângulo 39">
                <a:extLst>
                  <a:ext uri="{FF2B5EF4-FFF2-40B4-BE49-F238E27FC236}">
                    <a16:creationId xmlns:a16="http://schemas.microsoft.com/office/drawing/2014/main" id="{3CB65ECF-D20C-479D-8115-0D38171FB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8184" y="772923"/>
                <a:ext cx="2821916" cy="783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Agrupar 50">
            <a:extLst>
              <a:ext uri="{FF2B5EF4-FFF2-40B4-BE49-F238E27FC236}">
                <a16:creationId xmlns:a16="http://schemas.microsoft.com/office/drawing/2014/main" id="{B444961A-F27E-4CCE-AEA4-3365D56DDF1B}"/>
              </a:ext>
            </a:extLst>
          </p:cNvPr>
          <p:cNvGrpSpPr/>
          <p:nvPr/>
        </p:nvGrpSpPr>
        <p:grpSpPr>
          <a:xfrm>
            <a:off x="2475797" y="1427868"/>
            <a:ext cx="4400459" cy="560972"/>
            <a:chOff x="2475797" y="1427868"/>
            <a:chExt cx="4400459" cy="560972"/>
          </a:xfrm>
        </p:grpSpPr>
        <p:sp>
          <p:nvSpPr>
            <p:cNvPr id="55" name="Rectangle 16">
              <a:extLst>
                <a:ext uri="{FF2B5EF4-FFF2-40B4-BE49-F238E27FC236}">
                  <a16:creationId xmlns:a16="http://schemas.microsoft.com/office/drawing/2014/main" id="{59D25E51-E098-4150-9F9D-D95317F644FC}"/>
                </a:ext>
              </a:extLst>
            </p:cNvPr>
            <p:cNvSpPr/>
            <p:nvPr/>
          </p:nvSpPr>
          <p:spPr>
            <a:xfrm>
              <a:off x="4200911" y="1527175"/>
              <a:ext cx="6303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DR</a:t>
              </a:r>
              <a:endParaRPr lang="de-DE" dirty="0"/>
            </a:p>
          </p:txBody>
        </p:sp>
        <p:cxnSp>
          <p:nvCxnSpPr>
            <p:cNvPr id="56" name="Straight Arrow Connector 22">
              <a:extLst>
                <a:ext uri="{FF2B5EF4-FFF2-40B4-BE49-F238E27FC236}">
                  <a16:creationId xmlns:a16="http://schemas.microsoft.com/office/drawing/2014/main" id="{608EC475-C289-4F4D-871B-C149E2640D3C}"/>
                </a:ext>
              </a:extLst>
            </p:cNvPr>
            <p:cNvCxnSpPr>
              <a:cxnSpLocks/>
            </p:cNvCxnSpPr>
            <p:nvPr/>
          </p:nvCxnSpPr>
          <p:spPr>
            <a:xfrm>
              <a:off x="2886017" y="1985914"/>
              <a:ext cx="37453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9503AD4C-F0B2-4700-A752-3981D89D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7439" y="1427868"/>
              <a:ext cx="558817" cy="488964"/>
            </a:xfrm>
            <a:prstGeom prst="rect">
              <a:avLst/>
            </a:prstGeom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C2414E86-96DC-4B70-BE38-B228DB609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51010" b="961"/>
            <a:stretch/>
          </p:blipFill>
          <p:spPr>
            <a:xfrm>
              <a:off x="2475797" y="1449669"/>
              <a:ext cx="944075" cy="48896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509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76200" y="76200"/>
            <a:ext cx="7592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Light Detection Figures of Merit: Dynamic Range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77920" y="2852139"/>
            <a:ext cx="4050000" cy="270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27565" y="2802301"/>
            <a:ext cx="2270982" cy="294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V="1">
            <a:off x="2677922" y="5412480"/>
            <a:ext cx="1849645" cy="1303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V="1">
            <a:off x="2677922" y="5003200"/>
            <a:ext cx="1825477" cy="5396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2677922" y="4358419"/>
            <a:ext cx="1849645" cy="11844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 flipV="1">
            <a:off x="2677922" y="3846774"/>
            <a:ext cx="1849645" cy="17053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677920" y="2852141"/>
            <a:ext cx="540000" cy="2700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 flipH="1" flipV="1">
            <a:off x="3217921" y="2847565"/>
            <a:ext cx="1285476" cy="83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020824" y="2725559"/>
            <a:ext cx="432707" cy="3265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4306377" y="4225192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Oval 39"/>
          <p:cNvSpPr/>
          <p:nvPr/>
        </p:nvSpPr>
        <p:spPr>
          <a:xfrm>
            <a:off x="4316050" y="4824246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Oval 40"/>
          <p:cNvSpPr/>
          <p:nvPr/>
        </p:nvSpPr>
        <p:spPr>
          <a:xfrm>
            <a:off x="4299562" y="5235861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04443" y="5930116"/>
            <a:ext cx="527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9714" y="4876242"/>
            <a:ext cx="1934335" cy="872685"/>
            <a:chOff x="4433629" y="5171839"/>
            <a:chExt cx="2579114" cy="1163580"/>
          </a:xfrm>
        </p:grpSpPr>
        <p:cxnSp>
          <p:nvCxnSpPr>
            <p:cNvPr id="44" name="Straight Arrow Connector 43"/>
            <p:cNvCxnSpPr/>
            <p:nvPr/>
          </p:nvCxnSpPr>
          <p:spPr>
            <a:xfrm flipH="1" flipV="1">
              <a:off x="5295900" y="5435600"/>
              <a:ext cx="1270" cy="72000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5655265" y="5794965"/>
              <a:ext cx="1270" cy="72000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433629" y="5171839"/>
              <a:ext cx="107478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Vcap(V)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924084" y="5996864"/>
              <a:ext cx="108865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Time(s)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39"/>
              <p:cNvSpPr>
                <a:spLocks noChangeArrowheads="1"/>
              </p:cNvSpPr>
              <p:nvPr/>
            </p:nvSpPr>
            <p:spPr bwMode="auto">
              <a:xfrm>
                <a:off x="4702922" y="5666159"/>
                <a:ext cx="272906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sz="1800" b="1" dirty="0">
                    <a:solidFill>
                      <a:srgbClr val="FF0000"/>
                    </a:solidFill>
                    <a:latin typeface="Arial" charset="0"/>
                  </a:rPr>
                  <a:t>Integration Time</a:t>
                </a:r>
                <a:r>
                  <a:rPr lang="de-DE" sz="1800" b="1" dirty="0">
                    <a:latin typeface="Arial" charset="0"/>
                  </a:rPr>
                  <a:t>: ↓</a:t>
                </a:r>
                <a14:m>
                  <m:oMath xmlns:m="http://schemas.openxmlformats.org/officeDocument/2006/math">
                    <m:r>
                      <a:rPr lang="el-GR" sz="1800" b="1" dirty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8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49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2922" y="5666159"/>
                <a:ext cx="2729065" cy="369332"/>
              </a:xfrm>
              <a:prstGeom prst="rect">
                <a:avLst/>
              </a:prstGeom>
              <a:blipFill>
                <a:blip r:embed="rId5"/>
                <a:stretch>
                  <a:fillRect l="-1786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>
            <a:cxnSpLocks/>
          </p:cNvCxnSpPr>
          <p:nvPr/>
        </p:nvCxnSpPr>
        <p:spPr>
          <a:xfrm flipV="1">
            <a:off x="2633563" y="5905431"/>
            <a:ext cx="1869834" cy="531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39"/>
          <p:cNvSpPr>
            <a:spLocks noChangeArrowheads="1"/>
          </p:cNvSpPr>
          <p:nvPr/>
        </p:nvSpPr>
        <p:spPr bwMode="auto">
          <a:xfrm>
            <a:off x="3661485" y="5566674"/>
            <a:ext cx="640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sz="1800" b="1" dirty="0">
                <a:solidFill>
                  <a:srgbClr val="FF0000"/>
                </a:solidFill>
                <a:latin typeface="Arial" charset="0"/>
              </a:rPr>
              <a:t>Δ</a:t>
            </a:r>
            <a:r>
              <a:rPr lang="de-DE" sz="1800" b="1" dirty="0">
                <a:solidFill>
                  <a:srgbClr val="FF0000"/>
                </a:solidFill>
                <a:latin typeface="Arial" charset="0"/>
              </a:rPr>
              <a:t>T</a:t>
            </a:r>
            <a:endParaRPr lang="en-US" sz="18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306377" y="3713855"/>
            <a:ext cx="432707" cy="3265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407281" y="4097272"/>
            <a:ext cx="94400" cy="176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tangle 71"/>
          <p:cNvSpPr/>
          <p:nvPr/>
        </p:nvSpPr>
        <p:spPr>
          <a:xfrm>
            <a:off x="5906090" y="4054675"/>
            <a:ext cx="99646" cy="18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6" name="Straight Connector 75"/>
          <p:cNvCxnSpPr>
            <a:cxnSpLocks/>
          </p:cNvCxnSpPr>
          <p:nvPr/>
        </p:nvCxnSpPr>
        <p:spPr>
          <a:xfrm flipV="1">
            <a:off x="2715931" y="2855914"/>
            <a:ext cx="1787466" cy="26613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4278554" y="2726682"/>
            <a:ext cx="432707" cy="3265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268" y="2564906"/>
            <a:ext cx="2179410" cy="579007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4802809" y="2645630"/>
            <a:ext cx="591098" cy="4202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tangle 79"/>
          <p:cNvSpPr/>
          <p:nvPr/>
        </p:nvSpPr>
        <p:spPr>
          <a:xfrm>
            <a:off x="5466818" y="2566565"/>
            <a:ext cx="1783283" cy="60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tangle 80"/>
          <p:cNvSpPr/>
          <p:nvPr/>
        </p:nvSpPr>
        <p:spPr>
          <a:xfrm>
            <a:off x="4771350" y="2492896"/>
            <a:ext cx="714109" cy="60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tangle 60"/>
          <p:cNvSpPr/>
          <p:nvPr/>
        </p:nvSpPr>
        <p:spPr>
          <a:xfrm>
            <a:off x="5942143" y="4071301"/>
            <a:ext cx="99646" cy="18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344" y="3130622"/>
            <a:ext cx="578070" cy="419484"/>
          </a:xfrm>
          <a:prstGeom prst="rect">
            <a:avLst/>
          </a:prstGeom>
        </p:spPr>
      </p:pic>
      <p:cxnSp>
        <p:nvCxnSpPr>
          <p:cNvPr id="122" name="Straight Arrow Connector 121"/>
          <p:cNvCxnSpPr>
            <a:cxnSpLocks/>
          </p:cNvCxnSpPr>
          <p:nvPr/>
        </p:nvCxnSpPr>
        <p:spPr>
          <a:xfrm flipV="1">
            <a:off x="5485459" y="3380555"/>
            <a:ext cx="2110879" cy="804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7671190" y="3121339"/>
            <a:ext cx="591790" cy="4092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Straight Arrow Connector 123"/>
          <p:cNvCxnSpPr>
            <a:cxnSpLocks/>
          </p:cNvCxnSpPr>
          <p:nvPr/>
        </p:nvCxnSpPr>
        <p:spPr>
          <a:xfrm flipV="1">
            <a:off x="5485459" y="3380555"/>
            <a:ext cx="2902967" cy="804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6603433" y="294130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DR</a:t>
            </a:r>
            <a:endParaRPr lang="de-DE" dirty="0"/>
          </a:p>
        </p:txBody>
      </p:sp>
      <p:sp>
        <p:nvSpPr>
          <p:cNvPr id="36" name="TextBox 35"/>
          <p:cNvSpPr txBox="1"/>
          <p:nvPr/>
        </p:nvSpPr>
        <p:spPr>
          <a:xfrm>
            <a:off x="2401879" y="2147291"/>
            <a:ext cx="373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Saturated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tângulo 39">
                <a:extLst>
                  <a:ext uri="{FF2B5EF4-FFF2-40B4-BE49-F238E27FC236}">
                    <a16:creationId xmlns:a16="http://schemas.microsoft.com/office/drawing/2014/main" id="{87D36830-C993-4FB2-92E4-F33529435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6"/>
                <a:ext cx="1814251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Smaller</a:t>
                </a:r>
                <a:r>
                  <a:rPr lang="de-DE" sz="1600" b="1" dirty="0"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1" dirty="0">
                    <a:latin typeface="Arial" charset="0"/>
                  </a:rPr>
                  <a:t>results in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higher</a:t>
                </a:r>
                <a:r>
                  <a:rPr lang="de-DE" sz="1600" b="1" dirty="0">
                    <a:latin typeface="Arial" charset="0"/>
                  </a:rPr>
                  <a:t>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DR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84" name="Retângulo 39">
                <a:extLst>
                  <a:ext uri="{FF2B5EF4-FFF2-40B4-BE49-F238E27FC236}">
                    <a16:creationId xmlns:a16="http://schemas.microsoft.com/office/drawing/2014/main" id="{87D36830-C993-4FB2-92E4-F33529435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6"/>
                <a:ext cx="1814251" cy="1200329"/>
              </a:xfrm>
              <a:prstGeom prst="rect">
                <a:avLst/>
              </a:prstGeom>
              <a:blipFill>
                <a:blip r:embed="rId8"/>
                <a:stretch>
                  <a:fillRect t="-1523" r="-50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Imagem 49">
            <a:extLst>
              <a:ext uri="{FF2B5EF4-FFF2-40B4-BE49-F238E27FC236}">
                <a16:creationId xmlns:a16="http://schemas.microsoft.com/office/drawing/2014/main" id="{C1688785-B708-471A-9E3A-823E04FBC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329" b="4975"/>
          <a:stretch/>
        </p:blipFill>
        <p:spPr>
          <a:xfrm>
            <a:off x="4609937" y="3145887"/>
            <a:ext cx="832713" cy="40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39">
                <a:extLst>
                  <a:ext uri="{FF2B5EF4-FFF2-40B4-BE49-F238E27FC236}">
                    <a16:creationId xmlns:a16="http://schemas.microsoft.com/office/drawing/2014/main" id="{B1257611-AA53-42A6-8D58-7840B044E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386" y="662376"/>
                <a:ext cx="28083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𝒊𝒏𝒕</m:t>
                        </m:r>
                      </m:sub>
                    </m:sSub>
                    <m:r>
                      <a:rPr lang="de-DE" b="1" i="1" dirty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𝑫𝑫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dirty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endParaRPr lang="en-US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51" name="Retângulo 39">
                <a:extLst>
                  <a:ext uri="{FF2B5EF4-FFF2-40B4-BE49-F238E27FC236}">
                    <a16:creationId xmlns:a16="http://schemas.microsoft.com/office/drawing/2014/main" id="{B1257611-AA53-42A6-8D58-7840B044E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8386" y="662376"/>
                <a:ext cx="2808312" cy="461665"/>
              </a:xfrm>
              <a:prstGeom prst="rect">
                <a:avLst/>
              </a:prstGeom>
              <a:blipFill>
                <a:blip r:embed="rId10"/>
                <a:stretch>
                  <a:fillRect l="-434" b="-4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91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0934 0.00301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0" y="13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0.09236 0.00024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1" grpId="0" animBg="1"/>
      <p:bldP spid="42" grpId="0"/>
      <p:bldP spid="49" grpId="0"/>
      <p:bldP spid="59" grpId="0"/>
      <p:bldP spid="56" grpId="0" animBg="1"/>
      <p:bldP spid="77" grpId="0" animBg="1"/>
      <p:bldP spid="79" grpId="0" animBg="1"/>
      <p:bldP spid="81" grpId="0" animBg="1"/>
      <p:bldP spid="123" grpId="0" animBg="1"/>
      <p:bldP spid="123" grpId="1" animBg="1"/>
      <p:bldP spid="123" grpId="2" animBg="1"/>
      <p:bldP spid="12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76200" y="76200"/>
            <a:ext cx="7592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Light Detection Figures of Merit: Sensitivity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77920" y="2852139"/>
            <a:ext cx="4050000" cy="270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27565" y="2802301"/>
            <a:ext cx="2270982" cy="294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V="1">
            <a:off x="2677922" y="5412480"/>
            <a:ext cx="1849645" cy="1303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V="1">
            <a:off x="2677922" y="5003200"/>
            <a:ext cx="1825477" cy="5396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2677922" y="4358419"/>
            <a:ext cx="1849645" cy="11844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 flipV="1">
            <a:off x="2677922" y="3846774"/>
            <a:ext cx="1849645" cy="17053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677920" y="2852141"/>
            <a:ext cx="540000" cy="2700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 flipH="1" flipV="1">
            <a:off x="3217921" y="2847565"/>
            <a:ext cx="1285476" cy="83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020824" y="2725559"/>
            <a:ext cx="432707" cy="3265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4306377" y="4225192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Oval 39"/>
          <p:cNvSpPr/>
          <p:nvPr/>
        </p:nvSpPr>
        <p:spPr>
          <a:xfrm>
            <a:off x="4316050" y="4824246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Oval 40"/>
          <p:cNvSpPr/>
          <p:nvPr/>
        </p:nvSpPr>
        <p:spPr>
          <a:xfrm>
            <a:off x="4299562" y="5235861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04443" y="5930116"/>
            <a:ext cx="527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9714" y="4876242"/>
            <a:ext cx="1934335" cy="872685"/>
            <a:chOff x="4433629" y="5171839"/>
            <a:chExt cx="2579114" cy="1163580"/>
          </a:xfrm>
        </p:grpSpPr>
        <p:cxnSp>
          <p:nvCxnSpPr>
            <p:cNvPr id="44" name="Straight Arrow Connector 43"/>
            <p:cNvCxnSpPr/>
            <p:nvPr/>
          </p:nvCxnSpPr>
          <p:spPr>
            <a:xfrm flipH="1" flipV="1">
              <a:off x="5295900" y="5435600"/>
              <a:ext cx="1270" cy="72000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5655265" y="5794965"/>
              <a:ext cx="1270" cy="72000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433629" y="5171839"/>
              <a:ext cx="107478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Vcap(V)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924084" y="5996864"/>
              <a:ext cx="108865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Time(s)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39"/>
              <p:cNvSpPr>
                <a:spLocks noChangeArrowheads="1"/>
              </p:cNvSpPr>
              <p:nvPr/>
            </p:nvSpPr>
            <p:spPr bwMode="auto">
              <a:xfrm>
                <a:off x="4702922" y="5666159"/>
                <a:ext cx="272906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sz="1800" b="1" dirty="0">
                    <a:solidFill>
                      <a:srgbClr val="FF0000"/>
                    </a:solidFill>
                    <a:latin typeface="Arial" charset="0"/>
                  </a:rPr>
                  <a:t>Integration Time</a:t>
                </a:r>
                <a:r>
                  <a:rPr lang="de-DE" sz="1800" b="1" dirty="0">
                    <a:latin typeface="Arial" charset="0"/>
                  </a:rPr>
                  <a:t>: ↓</a:t>
                </a:r>
                <a14:m>
                  <m:oMath xmlns:m="http://schemas.openxmlformats.org/officeDocument/2006/math">
                    <m:r>
                      <a:rPr lang="el-GR" sz="1800" b="1" dirty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8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49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2922" y="5666159"/>
                <a:ext cx="2729065" cy="369332"/>
              </a:xfrm>
              <a:prstGeom prst="rect">
                <a:avLst/>
              </a:prstGeom>
              <a:blipFill>
                <a:blip r:embed="rId5"/>
                <a:stretch>
                  <a:fillRect l="-1786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>
            <a:cxnSpLocks/>
          </p:cNvCxnSpPr>
          <p:nvPr/>
        </p:nvCxnSpPr>
        <p:spPr>
          <a:xfrm flipV="1">
            <a:off x="2633563" y="5905431"/>
            <a:ext cx="1869834" cy="531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39"/>
          <p:cNvSpPr>
            <a:spLocks noChangeArrowheads="1"/>
          </p:cNvSpPr>
          <p:nvPr/>
        </p:nvSpPr>
        <p:spPr bwMode="auto">
          <a:xfrm>
            <a:off x="3661485" y="5566674"/>
            <a:ext cx="640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sz="1800" b="1" dirty="0">
                <a:solidFill>
                  <a:srgbClr val="FF0000"/>
                </a:solidFill>
                <a:latin typeface="Arial" charset="0"/>
              </a:rPr>
              <a:t>Δ</a:t>
            </a:r>
            <a:r>
              <a:rPr lang="de-DE" sz="1800" b="1" dirty="0">
                <a:solidFill>
                  <a:srgbClr val="FF0000"/>
                </a:solidFill>
                <a:latin typeface="Arial" charset="0"/>
              </a:rPr>
              <a:t>T</a:t>
            </a:r>
            <a:endParaRPr lang="en-US" sz="18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306377" y="3713855"/>
            <a:ext cx="432707" cy="3265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tângulo 39"/>
              <p:cNvSpPr>
                <a:spLocks noChangeArrowheads="1"/>
              </p:cNvSpPr>
              <p:nvPr/>
            </p:nvSpPr>
            <p:spPr bwMode="auto">
              <a:xfrm>
                <a:off x="6207108" y="683404"/>
                <a:ext cx="24708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de-DE" sz="1800" b="1" dirty="0">
                    <a:latin typeface="Arial" charset="0"/>
                  </a:rPr>
                  <a:t>↓</a:t>
                </a:r>
                <a14:m>
                  <m:oMath xmlns:m="http://schemas.openxmlformats.org/officeDocument/2006/math">
                    <m:r>
                      <a:rPr lang="el-GR" sz="1800" b="1" dirty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800" b="1" dirty="0">
                    <a:latin typeface="Arial" charset="0"/>
                  </a:rPr>
                  <a:t> </a:t>
                </a:r>
                <a:r>
                  <a:rPr lang="de-DE" sz="1800" b="1" dirty="0">
                    <a:latin typeface="Arial" charset="0"/>
                  </a:rPr>
                  <a:t>↓S</a:t>
                </a:r>
                <a:r>
                  <a:rPr lang="en-US" sz="1800" b="1" dirty="0">
                    <a:solidFill>
                      <a:srgbClr val="FF0000"/>
                    </a:solidFill>
                    <a:latin typeface="Arial" charset="0"/>
                  </a:rPr>
                  <a:t> (                  )</a:t>
                </a:r>
                <a:r>
                  <a:rPr lang="de-DE" sz="1800" b="1" dirty="0">
                    <a:latin typeface="Arial" charset="0"/>
                  </a:rPr>
                  <a:t>.</a:t>
                </a:r>
                <a:endParaRPr lang="en-US" sz="18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62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7108" y="683404"/>
                <a:ext cx="2470854" cy="369332"/>
              </a:xfrm>
              <a:prstGeom prst="rect">
                <a:avLst/>
              </a:prstGeom>
              <a:blipFill>
                <a:blip r:embed="rId6"/>
                <a:stretch>
                  <a:fillRect l="-1970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189" y="1064657"/>
            <a:ext cx="3124200" cy="781050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407281" y="4097272"/>
            <a:ext cx="94400" cy="176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tangle 71"/>
          <p:cNvSpPr/>
          <p:nvPr/>
        </p:nvSpPr>
        <p:spPr>
          <a:xfrm>
            <a:off x="5906090" y="4054675"/>
            <a:ext cx="99646" cy="18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8458" y="995026"/>
            <a:ext cx="1885950" cy="857250"/>
          </a:xfrm>
          <a:prstGeom prst="rect">
            <a:avLst/>
          </a:prstGeom>
        </p:spPr>
      </p:pic>
      <p:sp>
        <p:nvSpPr>
          <p:cNvPr id="74" name="Retângulo 39"/>
          <p:cNvSpPr>
            <a:spLocks noChangeArrowheads="1"/>
          </p:cNvSpPr>
          <p:nvPr/>
        </p:nvSpPr>
        <p:spPr bwMode="auto">
          <a:xfrm>
            <a:off x="7092280" y="683404"/>
            <a:ext cx="13681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Sensitivity</a:t>
            </a:r>
            <a:endParaRPr lang="en-US" sz="1800" b="1" dirty="0">
              <a:latin typeface="Arial" charset="0"/>
            </a:endParaRPr>
          </a:p>
        </p:txBody>
      </p:sp>
      <p:cxnSp>
        <p:nvCxnSpPr>
          <p:cNvPr id="76" name="Straight Connector 75"/>
          <p:cNvCxnSpPr>
            <a:cxnSpLocks/>
          </p:cNvCxnSpPr>
          <p:nvPr/>
        </p:nvCxnSpPr>
        <p:spPr>
          <a:xfrm flipV="1">
            <a:off x="2715931" y="2855914"/>
            <a:ext cx="1787466" cy="26613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4278554" y="2726682"/>
            <a:ext cx="432707" cy="3265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9268" y="2564906"/>
            <a:ext cx="2179410" cy="579007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4802809" y="2645630"/>
            <a:ext cx="591098" cy="4202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tangle 79"/>
          <p:cNvSpPr/>
          <p:nvPr/>
        </p:nvSpPr>
        <p:spPr>
          <a:xfrm>
            <a:off x="5466818" y="2566565"/>
            <a:ext cx="1783283" cy="60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tangle 60"/>
          <p:cNvSpPr/>
          <p:nvPr/>
        </p:nvSpPr>
        <p:spPr>
          <a:xfrm>
            <a:off x="5942143" y="4071301"/>
            <a:ext cx="99646" cy="18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0434" y="3153532"/>
            <a:ext cx="578070" cy="419484"/>
          </a:xfrm>
          <a:prstGeom prst="rect">
            <a:avLst/>
          </a:prstGeom>
        </p:spPr>
      </p:pic>
      <p:sp>
        <p:nvSpPr>
          <p:cNvPr id="123" name="Rectangle 122"/>
          <p:cNvSpPr/>
          <p:nvPr/>
        </p:nvSpPr>
        <p:spPr>
          <a:xfrm>
            <a:off x="8516714" y="3121339"/>
            <a:ext cx="591790" cy="4092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Straight Arrow Connector 123"/>
          <p:cNvCxnSpPr>
            <a:cxnSpLocks/>
          </p:cNvCxnSpPr>
          <p:nvPr/>
        </p:nvCxnSpPr>
        <p:spPr>
          <a:xfrm flipV="1">
            <a:off x="5485459" y="3380555"/>
            <a:ext cx="2902967" cy="804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6603433" y="294130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DR</a:t>
            </a:r>
            <a:endParaRPr lang="de-DE" dirty="0"/>
          </a:p>
        </p:txBody>
      </p:sp>
      <p:sp>
        <p:nvSpPr>
          <p:cNvPr id="36" name="TextBox 35"/>
          <p:cNvSpPr txBox="1"/>
          <p:nvPr/>
        </p:nvSpPr>
        <p:spPr>
          <a:xfrm>
            <a:off x="2401879" y="2147291"/>
            <a:ext cx="373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Saturated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tângulo 39">
                <a:extLst>
                  <a:ext uri="{FF2B5EF4-FFF2-40B4-BE49-F238E27FC236}">
                    <a16:creationId xmlns:a16="http://schemas.microsoft.com/office/drawing/2014/main" id="{87D36830-C993-4FB2-92E4-F33529435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6"/>
                <a:ext cx="1814251" cy="3293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Ability to detect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small</a:t>
                </a:r>
                <a:r>
                  <a:rPr lang="de-DE" sz="1600" b="1" dirty="0">
                    <a:latin typeface="Arial" charset="0"/>
                  </a:rPr>
                  <a:t> current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variations 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solidFill>
                    <a:srgbClr val="FF0000"/>
                  </a:solidFill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Smaller</a:t>
                </a:r>
                <a:r>
                  <a:rPr lang="de-DE" sz="1600" b="1" dirty="0"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1" dirty="0">
                    <a:latin typeface="Arial" charset="0"/>
                  </a:rPr>
                  <a:t>results in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higher</a:t>
                </a:r>
                <a:r>
                  <a:rPr lang="de-DE" sz="1600" b="1" dirty="0">
                    <a:latin typeface="Arial" charset="0"/>
                  </a:rPr>
                  <a:t>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DR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Sensitivity</a:t>
                </a:r>
                <a:r>
                  <a:rPr lang="de-DE" sz="1600" b="1" dirty="0">
                    <a:latin typeface="Arial" charset="0"/>
                  </a:rPr>
                  <a:t>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decreases</a:t>
                </a:r>
                <a:r>
                  <a:rPr lang="de-DE" sz="1600" b="1" dirty="0">
                    <a:latin typeface="Arial" charset="0"/>
                  </a:rPr>
                  <a:t> for higher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DRs</a:t>
                </a:r>
              </a:p>
            </p:txBody>
          </p:sp>
        </mc:Choice>
        <mc:Fallback xmlns="">
          <p:sp>
            <p:nvSpPr>
              <p:cNvPr id="84" name="Retângulo 39">
                <a:extLst>
                  <a:ext uri="{FF2B5EF4-FFF2-40B4-BE49-F238E27FC236}">
                    <a16:creationId xmlns:a16="http://schemas.microsoft.com/office/drawing/2014/main" id="{87D36830-C993-4FB2-92E4-F33529435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6"/>
                <a:ext cx="1814251" cy="3293209"/>
              </a:xfrm>
              <a:prstGeom prst="rect">
                <a:avLst/>
              </a:prstGeom>
              <a:blipFill>
                <a:blip r:embed="rId11"/>
                <a:stretch>
                  <a:fillRect t="-555" r="-5705" b="-12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ângulo 39"/>
              <p:cNvSpPr>
                <a:spLocks noChangeArrowheads="1"/>
              </p:cNvSpPr>
              <p:nvPr/>
            </p:nvSpPr>
            <p:spPr bwMode="auto">
              <a:xfrm>
                <a:off x="2316538" y="696251"/>
                <a:ext cx="146337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𝒊𝒏𝒕</m:t>
                        </m:r>
                      </m:sub>
                    </m:sSub>
                  </m:oMath>
                </a14:m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↑</a:t>
                </a:r>
                <a14:m>
                  <m:oMath xmlns:m="http://schemas.openxmlformats.org/officeDocument/2006/math">
                    <m:r>
                      <a:rPr lang="el-GR" sz="1800" b="1" dirty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800" b="1" dirty="0">
                    <a:latin typeface="Arial" charset="0"/>
                  </a:rPr>
                  <a:t> </a:t>
                </a:r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↑</a:t>
                </a:r>
                <a14:m>
                  <m:oMath xmlns:m="http://schemas.openxmlformats.org/officeDocument/2006/math"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18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73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6538" y="696251"/>
                <a:ext cx="1463377" cy="369332"/>
              </a:xfrm>
              <a:prstGeom prst="rect">
                <a:avLst/>
              </a:prstGeom>
              <a:blipFill>
                <a:blip r:embed="rId12"/>
                <a:stretch>
                  <a:fillRect l="-3333"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/>
          <p:cNvSpPr/>
          <p:nvPr/>
        </p:nvSpPr>
        <p:spPr>
          <a:xfrm>
            <a:off x="2266225" y="692698"/>
            <a:ext cx="1585697" cy="4202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C1688785-B708-471A-9E3A-823E04FBCB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0329" b="4975"/>
          <a:stretch/>
        </p:blipFill>
        <p:spPr>
          <a:xfrm>
            <a:off x="4609937" y="3145887"/>
            <a:ext cx="832713" cy="4081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27EA61-9E3E-4590-B47B-CDF8983ED8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5658" y="3660668"/>
            <a:ext cx="3480136" cy="1837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29063 0.00764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6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8">
            <a:extLst>
              <a:ext uri="{FF2B5EF4-FFF2-40B4-BE49-F238E27FC236}">
                <a16:creationId xmlns:a16="http://schemas.microsoft.com/office/drawing/2014/main" id="{1728DD65-F2B8-4AC5-B725-ED175E2CD2A6}"/>
              </a:ext>
            </a:extLst>
          </p:cNvPr>
          <p:cNvSpPr/>
          <p:nvPr/>
        </p:nvSpPr>
        <p:spPr>
          <a:xfrm>
            <a:off x="3203848" y="764704"/>
            <a:ext cx="3493461" cy="252591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Light Detection Figures of Merit: Sensitivity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39">
                <a:extLst>
                  <a:ext uri="{FF2B5EF4-FFF2-40B4-BE49-F238E27FC236}">
                    <a16:creationId xmlns:a16="http://schemas.microsoft.com/office/drawing/2014/main" id="{DF56C22B-EBBC-4759-87AF-317233FE4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6"/>
                <a:ext cx="1814251" cy="4031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For the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same </a:t>
                </a:r>
                <a14:m>
                  <m:oMath xmlns:m="http://schemas.openxmlformats.org/officeDocument/2006/math">
                    <m:r>
                      <a:rPr lang="el-G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𝜟</m:t>
                    </m:r>
                    <m:r>
                      <a:rPr lang="de-DE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de-DE" sz="1600" b="1" dirty="0">
                    <a:latin typeface="Arial" charset="0"/>
                  </a:rPr>
                  <a:t>: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l-GR" sz="1600" b="1" i="1">
                          <a:latin typeface="Cambria Math" panose="02040503050406030204" pitchFamily="18" charset="0"/>
                        </a:rPr>
                        <m:t>𝜟</m:t>
                      </m:r>
                      <m:sSub>
                        <m:sSubPr>
                          <m:ctrlPr>
                            <a:rPr lang="de-DE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1600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l-GR" sz="1600" b="1" i="1">
                          <a:latin typeface="Cambria Math" panose="02040503050406030204" pitchFamily="18" charset="0"/>
                        </a:rPr>
                        <m:t>𝜟</m:t>
                      </m:r>
                      <m:sSub>
                        <m:sSubPr>
                          <m:ctrlPr>
                            <a:rPr lang="de-DE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1600" b="1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Easier</a:t>
                </a:r>
                <a:r>
                  <a:rPr lang="de-DE" sz="1600" b="1" dirty="0">
                    <a:latin typeface="Arial" charset="0"/>
                  </a:rPr>
                  <a:t> to detect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Noise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ADC</a:t>
                </a:r>
                <a:r>
                  <a:rPr lang="de-DE" sz="1600" b="1" dirty="0">
                    <a:latin typeface="Arial" charset="0"/>
                  </a:rPr>
                  <a:t> requirements</a:t>
                </a:r>
              </a:p>
            </p:txBody>
          </p:sp>
        </mc:Choice>
        <mc:Fallback xmlns="">
          <p:sp>
            <p:nvSpPr>
              <p:cNvPr id="3" name="Retângulo 39">
                <a:extLst>
                  <a:ext uri="{FF2B5EF4-FFF2-40B4-BE49-F238E27FC236}">
                    <a16:creationId xmlns:a16="http://schemas.microsoft.com/office/drawing/2014/main" id="{DF56C22B-EBBC-4759-87AF-317233FE4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6"/>
                <a:ext cx="1814251" cy="4031873"/>
              </a:xfrm>
              <a:prstGeom prst="rect">
                <a:avLst/>
              </a:prstGeom>
              <a:blipFill>
                <a:blip r:embed="rId4"/>
                <a:stretch>
                  <a:fillRect l="-1007" t="-453" r="-1678" b="-9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09">
            <a:extLst>
              <a:ext uri="{FF2B5EF4-FFF2-40B4-BE49-F238E27FC236}">
                <a16:creationId xmlns:a16="http://schemas.microsoft.com/office/drawing/2014/main" id="{F01DD692-06FD-4A16-8A94-F9954E9D2530}"/>
              </a:ext>
            </a:extLst>
          </p:cNvPr>
          <p:cNvCxnSpPr>
            <a:cxnSpLocks/>
          </p:cNvCxnSpPr>
          <p:nvPr/>
        </p:nvCxnSpPr>
        <p:spPr>
          <a:xfrm flipV="1">
            <a:off x="3236549" y="1959997"/>
            <a:ext cx="3457650" cy="13226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10">
            <a:extLst>
              <a:ext uri="{FF2B5EF4-FFF2-40B4-BE49-F238E27FC236}">
                <a16:creationId xmlns:a16="http://schemas.microsoft.com/office/drawing/2014/main" id="{C4CDBFEA-7786-43E6-8D25-39A3EF8FDC77}"/>
              </a:ext>
            </a:extLst>
          </p:cNvPr>
          <p:cNvCxnSpPr>
            <a:cxnSpLocks/>
          </p:cNvCxnSpPr>
          <p:nvPr/>
        </p:nvCxnSpPr>
        <p:spPr>
          <a:xfrm flipV="1">
            <a:off x="3236549" y="1879992"/>
            <a:ext cx="3457650" cy="141062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11">
            <a:extLst>
              <a:ext uri="{FF2B5EF4-FFF2-40B4-BE49-F238E27FC236}">
                <a16:creationId xmlns:a16="http://schemas.microsoft.com/office/drawing/2014/main" id="{D978AA67-0187-42A8-941E-23096BC8F781}"/>
              </a:ext>
            </a:extLst>
          </p:cNvPr>
          <p:cNvSpPr/>
          <p:nvPr/>
        </p:nvSpPr>
        <p:spPr>
          <a:xfrm>
            <a:off x="3203848" y="3717032"/>
            <a:ext cx="3493461" cy="254731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112">
            <a:extLst>
              <a:ext uri="{FF2B5EF4-FFF2-40B4-BE49-F238E27FC236}">
                <a16:creationId xmlns:a16="http://schemas.microsoft.com/office/drawing/2014/main" id="{172024A5-0678-4773-A6F9-226B5F25A560}"/>
              </a:ext>
            </a:extLst>
          </p:cNvPr>
          <p:cNvCxnSpPr>
            <a:cxnSpLocks/>
          </p:cNvCxnSpPr>
          <p:nvPr/>
        </p:nvCxnSpPr>
        <p:spPr>
          <a:xfrm flipV="1">
            <a:off x="3244263" y="4213957"/>
            <a:ext cx="3449205" cy="201259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13">
            <a:extLst>
              <a:ext uri="{FF2B5EF4-FFF2-40B4-BE49-F238E27FC236}">
                <a16:creationId xmlns:a16="http://schemas.microsoft.com/office/drawing/2014/main" id="{B2443BFC-FC53-4A5D-A3EA-1FBE52BE8197}"/>
              </a:ext>
            </a:extLst>
          </p:cNvPr>
          <p:cNvCxnSpPr>
            <a:cxnSpLocks/>
          </p:cNvCxnSpPr>
          <p:nvPr/>
        </p:nvCxnSpPr>
        <p:spPr>
          <a:xfrm flipV="1">
            <a:off x="3244263" y="4857577"/>
            <a:ext cx="3456917" cy="13689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16">
            <a:extLst>
              <a:ext uri="{FF2B5EF4-FFF2-40B4-BE49-F238E27FC236}">
                <a16:creationId xmlns:a16="http://schemas.microsoft.com/office/drawing/2014/main" id="{BE7B9C10-B880-42F8-91DB-38D17E17FF11}"/>
              </a:ext>
            </a:extLst>
          </p:cNvPr>
          <p:cNvCxnSpPr>
            <a:cxnSpLocks/>
          </p:cNvCxnSpPr>
          <p:nvPr/>
        </p:nvCxnSpPr>
        <p:spPr>
          <a:xfrm flipV="1">
            <a:off x="6790790" y="1954282"/>
            <a:ext cx="0" cy="25037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17">
            <a:extLst>
              <a:ext uri="{FF2B5EF4-FFF2-40B4-BE49-F238E27FC236}">
                <a16:creationId xmlns:a16="http://schemas.microsoft.com/office/drawing/2014/main" id="{22320E16-C629-44D9-ADC5-94032DCC852E}"/>
              </a:ext>
            </a:extLst>
          </p:cNvPr>
          <p:cNvCxnSpPr>
            <a:cxnSpLocks/>
          </p:cNvCxnSpPr>
          <p:nvPr/>
        </p:nvCxnSpPr>
        <p:spPr>
          <a:xfrm flipV="1">
            <a:off x="6764135" y="4209481"/>
            <a:ext cx="0" cy="67173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9">
                <a:extLst>
                  <a:ext uri="{FF2B5EF4-FFF2-40B4-BE49-F238E27FC236}">
                    <a16:creationId xmlns:a16="http://schemas.microsoft.com/office/drawing/2014/main" id="{E9B8D102-6D8A-4B90-BA1A-5FE1735FA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227" y="4339997"/>
                <a:ext cx="4981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b="1" i="1">
                          <a:latin typeface="Cambria Math" panose="02040503050406030204" pitchFamily="18" charset="0"/>
                        </a:rPr>
                        <m:t>𝜟</m:t>
                      </m:r>
                      <m:sSub>
                        <m:sSubPr>
                          <m:ctrlPr>
                            <a:rPr lang="de-DE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32" name="Retângulo 39">
                <a:extLst>
                  <a:ext uri="{FF2B5EF4-FFF2-40B4-BE49-F238E27FC236}">
                    <a16:creationId xmlns:a16="http://schemas.microsoft.com/office/drawing/2014/main" id="{E9B8D102-6D8A-4B90-BA1A-5FE1735FA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9227" y="4339997"/>
                <a:ext cx="498154" cy="369332"/>
              </a:xfrm>
              <a:prstGeom prst="rect">
                <a:avLst/>
              </a:prstGeom>
              <a:blipFill>
                <a:blip r:embed="rId5"/>
                <a:stretch>
                  <a:fillRect l="-134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9">
                <a:extLst>
                  <a:ext uri="{FF2B5EF4-FFF2-40B4-BE49-F238E27FC236}">
                    <a16:creationId xmlns:a16="http://schemas.microsoft.com/office/drawing/2014/main" id="{E47515AB-EAFB-4D60-B0ED-AB7B3C59C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7163" y="1461888"/>
                <a:ext cx="80228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b="1" i="1" smtClean="0">
                          <a:latin typeface="Cambria Math" panose="02040503050406030204" pitchFamily="18" charset="0"/>
                        </a:rPr>
                        <m:t>𝜟</m:t>
                      </m:r>
                      <m:sSub>
                        <m:sSubPr>
                          <m:ctrlPr>
                            <a:rPr lang="de-DE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33" name="Retângulo 39">
                <a:extLst>
                  <a:ext uri="{FF2B5EF4-FFF2-40B4-BE49-F238E27FC236}">
                    <a16:creationId xmlns:a16="http://schemas.microsoft.com/office/drawing/2014/main" id="{E47515AB-EAFB-4D60-B0ED-AB7B3C59C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7163" y="1461888"/>
                <a:ext cx="80228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16">
            <a:extLst>
              <a:ext uri="{FF2B5EF4-FFF2-40B4-BE49-F238E27FC236}">
                <a16:creationId xmlns:a16="http://schemas.microsoft.com/office/drawing/2014/main" id="{EA43E0F4-1F14-4BE0-9BDF-A46C9E6E3CFB}"/>
              </a:ext>
            </a:extLst>
          </p:cNvPr>
          <p:cNvCxnSpPr>
            <a:cxnSpLocks/>
          </p:cNvCxnSpPr>
          <p:nvPr/>
        </p:nvCxnSpPr>
        <p:spPr>
          <a:xfrm>
            <a:off x="6790790" y="1609714"/>
            <a:ext cx="0" cy="253686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10">
            <a:extLst>
              <a:ext uri="{FF2B5EF4-FFF2-40B4-BE49-F238E27FC236}">
                <a16:creationId xmlns:a16="http://schemas.microsoft.com/office/drawing/2014/main" id="{F16BB240-9F6D-48B9-977F-B829C1E862E7}"/>
              </a:ext>
            </a:extLst>
          </p:cNvPr>
          <p:cNvCxnSpPr>
            <a:cxnSpLocks/>
          </p:cNvCxnSpPr>
          <p:nvPr/>
        </p:nvCxnSpPr>
        <p:spPr>
          <a:xfrm flipH="1" flipV="1">
            <a:off x="6693469" y="1886653"/>
            <a:ext cx="1062000" cy="98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09">
            <a:extLst>
              <a:ext uri="{FF2B5EF4-FFF2-40B4-BE49-F238E27FC236}">
                <a16:creationId xmlns:a16="http://schemas.microsoft.com/office/drawing/2014/main" id="{C363C35B-F9D9-48FB-88A4-10671A5567D1}"/>
              </a:ext>
            </a:extLst>
          </p:cNvPr>
          <p:cNvCxnSpPr>
            <a:cxnSpLocks/>
          </p:cNvCxnSpPr>
          <p:nvPr/>
        </p:nvCxnSpPr>
        <p:spPr>
          <a:xfrm flipH="1">
            <a:off x="6693469" y="1959997"/>
            <a:ext cx="1062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10">
            <a:extLst>
              <a:ext uri="{FF2B5EF4-FFF2-40B4-BE49-F238E27FC236}">
                <a16:creationId xmlns:a16="http://schemas.microsoft.com/office/drawing/2014/main" id="{C0272F61-1A1F-41ED-9428-3467B6A0C3C6}"/>
              </a:ext>
            </a:extLst>
          </p:cNvPr>
          <p:cNvCxnSpPr>
            <a:cxnSpLocks/>
          </p:cNvCxnSpPr>
          <p:nvPr/>
        </p:nvCxnSpPr>
        <p:spPr>
          <a:xfrm flipH="1" flipV="1">
            <a:off x="6675349" y="4219970"/>
            <a:ext cx="1062000" cy="98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09">
            <a:extLst>
              <a:ext uri="{FF2B5EF4-FFF2-40B4-BE49-F238E27FC236}">
                <a16:creationId xmlns:a16="http://schemas.microsoft.com/office/drawing/2014/main" id="{9FFC45EF-2110-4008-A97E-03647893E325}"/>
              </a:ext>
            </a:extLst>
          </p:cNvPr>
          <p:cNvCxnSpPr>
            <a:cxnSpLocks/>
          </p:cNvCxnSpPr>
          <p:nvPr/>
        </p:nvCxnSpPr>
        <p:spPr>
          <a:xfrm flipH="1">
            <a:off x="6693468" y="4857577"/>
            <a:ext cx="1062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123DE57-CCE2-40BD-923A-428910E6AC8D}"/>
              </a:ext>
            </a:extLst>
          </p:cNvPr>
          <p:cNvGrpSpPr/>
          <p:nvPr/>
        </p:nvGrpSpPr>
        <p:grpSpPr>
          <a:xfrm>
            <a:off x="7393634" y="3717032"/>
            <a:ext cx="218568" cy="2511755"/>
            <a:chOff x="7882573" y="3368599"/>
            <a:chExt cx="218568" cy="2511755"/>
          </a:xfrm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A340B5E2-438C-454B-9EAB-9765883120D4}"/>
                </a:ext>
              </a:extLst>
            </p:cNvPr>
            <p:cNvSpPr/>
            <p:nvPr/>
          </p:nvSpPr>
          <p:spPr>
            <a:xfrm>
              <a:off x="7884368" y="5160854"/>
              <a:ext cx="216023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</a:t>
              </a: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D3151E2-C10B-4078-A081-3BF81B811FD2}"/>
                </a:ext>
              </a:extLst>
            </p:cNvPr>
            <p:cNvSpPr/>
            <p:nvPr/>
          </p:nvSpPr>
          <p:spPr>
            <a:xfrm>
              <a:off x="7884368" y="5520314"/>
              <a:ext cx="216023" cy="360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9516FFC0-E419-4728-A487-747B9A3C7D33}"/>
                </a:ext>
              </a:extLst>
            </p:cNvPr>
            <p:cNvSpPr/>
            <p:nvPr/>
          </p:nvSpPr>
          <p:spPr>
            <a:xfrm>
              <a:off x="7884368" y="4443639"/>
              <a:ext cx="216023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EE8ECD89-BAE6-4A92-878A-CCD80C59F3E6}"/>
                </a:ext>
              </a:extLst>
            </p:cNvPr>
            <p:cNvSpPr/>
            <p:nvPr/>
          </p:nvSpPr>
          <p:spPr>
            <a:xfrm>
              <a:off x="7884368" y="4803099"/>
              <a:ext cx="216023" cy="360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5742D5F-E4D2-4AE9-A122-406817B14552}"/>
                </a:ext>
              </a:extLst>
            </p:cNvPr>
            <p:cNvSpPr/>
            <p:nvPr/>
          </p:nvSpPr>
          <p:spPr>
            <a:xfrm>
              <a:off x="7884368" y="4083019"/>
              <a:ext cx="216023" cy="360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D4C1EC37-D0D0-4F4E-802A-D6C73EDE3057}"/>
                </a:ext>
              </a:extLst>
            </p:cNvPr>
            <p:cNvSpPr/>
            <p:nvPr/>
          </p:nvSpPr>
          <p:spPr>
            <a:xfrm>
              <a:off x="7885118" y="3725627"/>
              <a:ext cx="216023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</a:t>
              </a:r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8B94A89E-0C18-4534-B395-76F38F4481B7}"/>
                </a:ext>
              </a:extLst>
            </p:cNvPr>
            <p:cNvSpPr/>
            <p:nvPr/>
          </p:nvSpPr>
          <p:spPr>
            <a:xfrm>
              <a:off x="7882573" y="3368599"/>
              <a:ext cx="216023" cy="360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66C35EBB-3942-4F80-A618-D8DFABE1EFCE}"/>
              </a:ext>
            </a:extLst>
          </p:cNvPr>
          <p:cNvGrpSpPr/>
          <p:nvPr/>
        </p:nvGrpSpPr>
        <p:grpSpPr>
          <a:xfrm>
            <a:off x="7410354" y="764704"/>
            <a:ext cx="218568" cy="2511755"/>
            <a:chOff x="7882573" y="3368599"/>
            <a:chExt cx="218568" cy="2511755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1796775F-88EF-44F4-A31C-DAB25871C820}"/>
                </a:ext>
              </a:extLst>
            </p:cNvPr>
            <p:cNvSpPr/>
            <p:nvPr/>
          </p:nvSpPr>
          <p:spPr>
            <a:xfrm>
              <a:off x="7884368" y="5160854"/>
              <a:ext cx="216023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</a:t>
              </a: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60B6C16E-3836-4E04-B5A6-50D1CC6D7E99}"/>
                </a:ext>
              </a:extLst>
            </p:cNvPr>
            <p:cNvSpPr/>
            <p:nvPr/>
          </p:nvSpPr>
          <p:spPr>
            <a:xfrm>
              <a:off x="7884368" y="5520314"/>
              <a:ext cx="216023" cy="360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0138F8D1-6DDA-48C5-BEEF-7C400BA181A6}"/>
                </a:ext>
              </a:extLst>
            </p:cNvPr>
            <p:cNvSpPr/>
            <p:nvPr/>
          </p:nvSpPr>
          <p:spPr>
            <a:xfrm>
              <a:off x="7884368" y="4443639"/>
              <a:ext cx="216023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FBB079E4-A261-4BF1-A65D-C33FA4B6D0D3}"/>
                </a:ext>
              </a:extLst>
            </p:cNvPr>
            <p:cNvSpPr/>
            <p:nvPr/>
          </p:nvSpPr>
          <p:spPr>
            <a:xfrm>
              <a:off x="7884368" y="4803099"/>
              <a:ext cx="216023" cy="360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2445E86F-A3D9-41B1-A9AB-941608B55585}"/>
                </a:ext>
              </a:extLst>
            </p:cNvPr>
            <p:cNvSpPr/>
            <p:nvPr/>
          </p:nvSpPr>
          <p:spPr>
            <a:xfrm>
              <a:off x="7884368" y="4083019"/>
              <a:ext cx="216023" cy="360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26415C0-A3C0-44FD-BD53-F2545FA70471}"/>
                </a:ext>
              </a:extLst>
            </p:cNvPr>
            <p:cNvSpPr/>
            <p:nvPr/>
          </p:nvSpPr>
          <p:spPr>
            <a:xfrm>
              <a:off x="7885118" y="3725627"/>
              <a:ext cx="216023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</a:t>
              </a:r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65A18D7E-10E5-4F32-82C4-2C50660FB37B}"/>
                </a:ext>
              </a:extLst>
            </p:cNvPr>
            <p:cNvSpPr/>
            <p:nvPr/>
          </p:nvSpPr>
          <p:spPr>
            <a:xfrm>
              <a:off x="7882573" y="3368599"/>
              <a:ext cx="216023" cy="360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tângulo 39">
                <a:extLst>
                  <a:ext uri="{FF2B5EF4-FFF2-40B4-BE49-F238E27FC236}">
                    <a16:creationId xmlns:a16="http://schemas.microsoft.com/office/drawing/2014/main" id="{9243A275-32C7-4289-BFFF-DD175D042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3146" y="1733595"/>
                <a:ext cx="41169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800" b="1" i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67" name="Retângulo 39">
                <a:extLst>
                  <a:ext uri="{FF2B5EF4-FFF2-40B4-BE49-F238E27FC236}">
                    <a16:creationId xmlns:a16="http://schemas.microsoft.com/office/drawing/2014/main" id="{9243A275-32C7-4289-BFFF-DD175D042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3146" y="1733595"/>
                <a:ext cx="4116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tângulo 39">
                <a:extLst>
                  <a:ext uri="{FF2B5EF4-FFF2-40B4-BE49-F238E27FC236}">
                    <a16:creationId xmlns:a16="http://schemas.microsoft.com/office/drawing/2014/main" id="{C4DDEDAC-1079-4238-B7C1-6752129CA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0502" y="4023373"/>
                <a:ext cx="41169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800" b="1" i="1" dirty="0">
                  <a:solidFill>
                    <a:srgbClr val="0070C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68" name="Retângulo 39">
                <a:extLst>
                  <a:ext uri="{FF2B5EF4-FFF2-40B4-BE49-F238E27FC236}">
                    <a16:creationId xmlns:a16="http://schemas.microsoft.com/office/drawing/2014/main" id="{C4DDEDAC-1079-4238-B7C1-6752129CA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0502" y="4023373"/>
                <a:ext cx="4116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ângulo 39">
                <a:extLst>
                  <a:ext uri="{FF2B5EF4-FFF2-40B4-BE49-F238E27FC236}">
                    <a16:creationId xmlns:a16="http://schemas.microsoft.com/office/drawing/2014/main" id="{ED7ADA9E-FA92-48D5-8CBB-A9F0C8589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0352" y="4679775"/>
                <a:ext cx="41169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800" b="1" i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69" name="Retângulo 39">
                <a:extLst>
                  <a:ext uri="{FF2B5EF4-FFF2-40B4-BE49-F238E27FC236}">
                    <a16:creationId xmlns:a16="http://schemas.microsoft.com/office/drawing/2014/main" id="{ED7ADA9E-FA92-48D5-8CBB-A9F0C8589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0352" y="4679775"/>
                <a:ext cx="41169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39">
                <a:extLst>
                  <a:ext uri="{FF2B5EF4-FFF2-40B4-BE49-F238E27FC236}">
                    <a16:creationId xmlns:a16="http://schemas.microsoft.com/office/drawing/2014/main" id="{D170C946-6911-43AF-A278-468E22A9D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2770" y="1733595"/>
                <a:ext cx="41169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800" b="1" i="1" dirty="0">
                  <a:solidFill>
                    <a:srgbClr val="0070C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71" name="Retângulo 39">
                <a:extLst>
                  <a:ext uri="{FF2B5EF4-FFF2-40B4-BE49-F238E27FC236}">
                    <a16:creationId xmlns:a16="http://schemas.microsoft.com/office/drawing/2014/main" id="{D170C946-6911-43AF-A278-468E22A9D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2770" y="1733595"/>
                <a:ext cx="4116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tângulo 71">
            <a:extLst>
              <a:ext uri="{FF2B5EF4-FFF2-40B4-BE49-F238E27FC236}">
                <a16:creationId xmlns:a16="http://schemas.microsoft.com/office/drawing/2014/main" id="{772B2B4C-3B07-44BB-BAD4-1B89FE29F14B}"/>
              </a:ext>
            </a:extLst>
          </p:cNvPr>
          <p:cNvSpPr/>
          <p:nvPr/>
        </p:nvSpPr>
        <p:spPr>
          <a:xfrm>
            <a:off x="7725489" y="548680"/>
            <a:ext cx="853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Arial" charset="0"/>
              </a:rPr>
              <a:t>ADC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DAADAF77-FFD1-4730-AB36-B032D3683342}"/>
              </a:ext>
            </a:extLst>
          </p:cNvPr>
          <p:cNvSpPr/>
          <p:nvPr/>
        </p:nvSpPr>
        <p:spPr>
          <a:xfrm>
            <a:off x="7722159" y="3471391"/>
            <a:ext cx="853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Arial" charset="0"/>
              </a:rPr>
              <a:t>ADC</a:t>
            </a:r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5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32" grpId="0"/>
      <p:bldP spid="33" grpId="0"/>
      <p:bldP spid="67" grpId="0"/>
      <p:bldP spid="68" grpId="0"/>
      <p:bldP spid="69" grpId="0"/>
      <p:bldP spid="71" grpId="0"/>
      <p:bldP spid="72" grpId="0"/>
      <p:bldP spid="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VLC challenges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14251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LED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coherence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Communication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range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Robustness to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noise</a:t>
            </a:r>
            <a:r>
              <a:rPr lang="de-DE" sz="1600" b="1" dirty="0">
                <a:latin typeface="Arial" charset="0"/>
              </a:rPr>
              <a:t> 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Background </a:t>
            </a:r>
            <a:r>
              <a:rPr lang="de-DE" sz="1600" b="1" dirty="0">
                <a:latin typeface="Arial" charset="0"/>
              </a:rPr>
              <a:t>and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environment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Data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9">
                <a:extLst>
                  <a:ext uri="{FF2B5EF4-FFF2-40B4-BE49-F238E27FC236}">
                    <a16:creationId xmlns:a16="http://schemas.microsoft.com/office/drawing/2014/main" id="{BA5BA23C-F4BB-42CB-95FE-E89835BAA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8544" y="827420"/>
                <a:ext cx="1679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𝒏𝒐𝒊𝒔𝒆</m:t>
                        </m:r>
                      </m:sub>
                    </m:sSub>
                  </m:oMath>
                </a14:m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↑</a:t>
                </a:r>
                <a14:m>
                  <m:oMath xmlns:m="http://schemas.openxmlformats.org/officeDocument/2006/math"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𝑫𝑹</m:t>
                    </m:r>
                  </m:oMath>
                </a14:m>
                <a:r>
                  <a:rPr lang="en-US" sz="1800" b="1" dirty="0">
                    <a:latin typeface="Arial" charset="0"/>
                  </a:rPr>
                  <a:t> </a:t>
                </a:r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↑</a:t>
                </a:r>
                <a14:m>
                  <m:oMath xmlns:m="http://schemas.openxmlformats.org/officeDocument/2006/math"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18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4" name="Retângulo 39">
                <a:extLst>
                  <a:ext uri="{FF2B5EF4-FFF2-40B4-BE49-F238E27FC236}">
                    <a16:creationId xmlns:a16="http://schemas.microsoft.com/office/drawing/2014/main" id="{BA5BA23C-F4BB-42CB-95FE-E89835BAA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8544" y="827420"/>
                <a:ext cx="1679400" cy="369332"/>
              </a:xfrm>
              <a:prstGeom prst="rect">
                <a:avLst/>
              </a:prstGeom>
              <a:blipFill>
                <a:blip r:embed="rId3"/>
                <a:stretch>
                  <a:fillRect l="-3273" t="-10000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>
            <a:extLst>
              <a:ext uri="{FF2B5EF4-FFF2-40B4-BE49-F238E27FC236}">
                <a16:creationId xmlns:a16="http://schemas.microsoft.com/office/drawing/2014/main" id="{B64496AF-EF73-49A5-B60F-6A024E627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842" y="1406611"/>
            <a:ext cx="484824" cy="503669"/>
          </a:xfrm>
          <a:prstGeom prst="rect">
            <a:avLst/>
          </a:prstGeom>
        </p:spPr>
      </p:pic>
      <p:pic>
        <p:nvPicPr>
          <p:cNvPr id="1026" name="Picture 2" descr="Resultado de imagem para iot">
            <a:extLst>
              <a:ext uri="{FF2B5EF4-FFF2-40B4-BE49-F238E27FC236}">
                <a16:creationId xmlns:a16="http://schemas.microsoft.com/office/drawing/2014/main" id="{AE79E698-9CD0-4BDF-82FE-7431C46F6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t="5106" r="6715" b="9817"/>
          <a:stretch/>
        </p:blipFill>
        <p:spPr bwMode="auto">
          <a:xfrm>
            <a:off x="2201964" y="4569598"/>
            <a:ext cx="287409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vlc v2v challenges background">
            <a:extLst>
              <a:ext uri="{FF2B5EF4-FFF2-40B4-BE49-F238E27FC236}">
                <a16:creationId xmlns:a16="http://schemas.microsoft.com/office/drawing/2014/main" id="{24EF9895-5BD9-4089-9A82-BFF7EE9A0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12"/>
          <a:stretch/>
        </p:blipFill>
        <p:spPr bwMode="auto">
          <a:xfrm>
            <a:off x="5473674" y="4215165"/>
            <a:ext cx="3621505" cy="219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iot vlc industry">
            <a:extLst>
              <a:ext uri="{FF2B5EF4-FFF2-40B4-BE49-F238E27FC236}">
                <a16:creationId xmlns:a16="http://schemas.microsoft.com/office/drawing/2014/main" id="{BFEC307F-5A5F-4787-BAF2-7E4FA859E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r="2834" b="21208"/>
          <a:stretch/>
        </p:blipFill>
        <p:spPr bwMode="auto">
          <a:xfrm>
            <a:off x="5220074" y="589713"/>
            <a:ext cx="3796785" cy="226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vlc v2v challenges">
            <a:extLst>
              <a:ext uri="{FF2B5EF4-FFF2-40B4-BE49-F238E27FC236}">
                <a16:creationId xmlns:a16="http://schemas.microsoft.com/office/drawing/2014/main" id="{9529685E-E9A0-4ADB-9AEE-125D4284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61" y="2923628"/>
            <a:ext cx="3532596" cy="14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C14F10E8-8D92-4498-ABC7-3EFE22C43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5565" y="1772816"/>
            <a:ext cx="758325" cy="1479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E55F300-EE70-4A78-8FCD-5A05927D17F5}"/>
              </a:ext>
            </a:extLst>
          </p:cNvPr>
          <p:cNvSpPr/>
          <p:nvPr/>
        </p:nvSpPr>
        <p:spPr>
          <a:xfrm>
            <a:off x="4716016" y="2855384"/>
            <a:ext cx="757658" cy="18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41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Resultado de imagem para scalability">
            <a:extLst>
              <a:ext uri="{FF2B5EF4-FFF2-40B4-BE49-F238E27FC236}">
                <a16:creationId xmlns:a16="http://schemas.microsoft.com/office/drawing/2014/main" id="{2964DCA1-6B58-4061-A8AA-4AB7EE94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2" y="2867751"/>
            <a:ext cx="2189001" cy="16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VLC for Integrated Circuits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System On a Chip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SoC</a:t>
            </a:r>
            <a:r>
              <a:rPr lang="de-DE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Less expensive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Less</a:t>
            </a:r>
            <a:r>
              <a:rPr lang="de-DE" sz="1600" b="1" dirty="0">
                <a:latin typeface="Arial" charset="0"/>
              </a:rPr>
              <a:t>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power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Production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Scalabilty</a:t>
            </a:r>
            <a:r>
              <a:rPr lang="de-DE" sz="1600" b="1" dirty="0">
                <a:latin typeface="Arial" charset="0"/>
              </a:rPr>
              <a:t> 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Reliability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Compacteness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No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discrete components</a:t>
            </a:r>
          </a:p>
        </p:txBody>
      </p:sp>
      <p:pic>
        <p:nvPicPr>
          <p:cNvPr id="2050" name="Picture 2" descr="Resultado de imagem para discrete components vs asics">
            <a:extLst>
              <a:ext uri="{FF2B5EF4-FFF2-40B4-BE49-F238E27FC236}">
                <a16:creationId xmlns:a16="http://schemas.microsoft.com/office/drawing/2014/main" id="{9D108828-8ABD-47DF-8485-A083FD11D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9737" r="11130" b="16738"/>
          <a:stretch/>
        </p:blipFill>
        <p:spPr bwMode="auto">
          <a:xfrm>
            <a:off x="2303172" y="836714"/>
            <a:ext cx="6517300" cy="191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less expensive">
            <a:extLst>
              <a:ext uri="{FF2B5EF4-FFF2-40B4-BE49-F238E27FC236}">
                <a16:creationId xmlns:a16="http://schemas.microsoft.com/office/drawing/2014/main" id="{FFBFF620-3EE5-4A9F-8EC8-83B5EBC69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13412" r="7287" b="6264"/>
          <a:stretch/>
        </p:blipFill>
        <p:spPr bwMode="auto">
          <a:xfrm>
            <a:off x="5868144" y="5012721"/>
            <a:ext cx="23408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less power">
            <a:extLst>
              <a:ext uri="{FF2B5EF4-FFF2-40B4-BE49-F238E27FC236}">
                <a16:creationId xmlns:a16="http://schemas.microsoft.com/office/drawing/2014/main" id="{B4B72D1E-89A2-4BB1-955E-B3ED3DF65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4" y="2996954"/>
            <a:ext cx="1273489" cy="127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m relacionada">
            <a:extLst>
              <a:ext uri="{FF2B5EF4-FFF2-40B4-BE49-F238E27FC236}">
                <a16:creationId xmlns:a16="http://schemas.microsoft.com/office/drawing/2014/main" id="{10A3404B-EC87-4A70-9D09-0B5D15510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 t="22509" b="7389"/>
          <a:stretch/>
        </p:blipFill>
        <p:spPr bwMode="auto">
          <a:xfrm>
            <a:off x="7020274" y="2852936"/>
            <a:ext cx="1777871" cy="175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m para iot">
            <a:extLst>
              <a:ext uri="{FF2B5EF4-FFF2-40B4-BE49-F238E27FC236}">
                <a16:creationId xmlns:a16="http://schemas.microsoft.com/office/drawing/2014/main" id="{4B9748AE-06DE-4406-9AE3-925782DD1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t="5106" r="6715" b="9817"/>
          <a:stretch/>
        </p:blipFill>
        <p:spPr bwMode="auto">
          <a:xfrm>
            <a:off x="2201964" y="4569598"/>
            <a:ext cx="287409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94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iot internet of things">
            <a:extLst>
              <a:ext uri="{FF2B5EF4-FFF2-40B4-BE49-F238E27FC236}">
                <a16:creationId xmlns:a16="http://schemas.microsoft.com/office/drawing/2014/main" id="{B5C3BE7F-5180-45CE-8C96-E5AFDFE56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809" y="558517"/>
            <a:ext cx="6744512" cy="59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IoT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9" name="Retângulo 39">
            <a:extLst>
              <a:ext uri="{FF2B5EF4-FFF2-40B4-BE49-F238E27FC236}">
                <a16:creationId xmlns:a16="http://schemas.microsoft.com/office/drawing/2014/main" id="{240D9EE0-3FCC-4C9A-9ECF-BE03E7385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58881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IoT</a:t>
            </a:r>
            <a:r>
              <a:rPr lang="de-DE" sz="1600" b="1" dirty="0">
                <a:latin typeface="Arial" charset="0"/>
              </a:rPr>
              <a:t> (Internet of Things)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Connectivity</a:t>
            </a:r>
            <a:r>
              <a:rPr lang="de-DE" sz="1600" b="1" dirty="0">
                <a:latin typeface="Arial" charset="0"/>
              </a:rPr>
              <a:t> to all devices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$100+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billion</a:t>
            </a:r>
            <a:r>
              <a:rPr lang="de-DE" sz="1600" b="1" dirty="0">
                <a:latin typeface="Arial" charset="0"/>
              </a:rPr>
              <a:t> market</a:t>
            </a:r>
          </a:p>
        </p:txBody>
      </p:sp>
    </p:spTree>
    <p:extLst>
      <p:ext uri="{BB962C8B-B14F-4D97-AF65-F5344CB8AC3E}">
        <p14:creationId xmlns:p14="http://schemas.microsoft.com/office/powerpoint/2010/main" val="42205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Usual ROICs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1425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Active Pixel Sensor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APS</a:t>
            </a:r>
            <a:r>
              <a:rPr lang="de-DE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Capacitive Transimpedance Amplier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CTIA</a:t>
            </a:r>
            <a:r>
              <a:rPr lang="de-DE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Logarithmic </a:t>
            </a:r>
            <a:r>
              <a:rPr lang="en-US" sz="1600" b="1" dirty="0">
                <a:latin typeface="Arial" charset="0"/>
              </a:rPr>
              <a:t>APS</a:t>
            </a:r>
          </a:p>
          <a:p>
            <a:pPr algn="r">
              <a:spcBef>
                <a:spcPct val="50000"/>
              </a:spcBef>
            </a:pPr>
            <a:endParaRPr lang="en-US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Limited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DR</a:t>
            </a:r>
            <a:r>
              <a:rPr lang="de-DE" sz="1600" b="1" dirty="0">
                <a:latin typeface="Arial" charset="0"/>
              </a:rPr>
              <a:t> or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Sensitivity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7D59CD-B3F1-4A5E-8A0C-C386AA20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18" y="621208"/>
            <a:ext cx="4313282" cy="323984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44ECA2-6DBB-4EBC-9879-8F5EA71D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654" y="2866355"/>
            <a:ext cx="3729586" cy="35869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D6B18F9-EC19-46B9-B549-005D2C276B79}"/>
              </a:ext>
            </a:extLst>
          </p:cNvPr>
          <p:cNvSpPr/>
          <p:nvPr/>
        </p:nvSpPr>
        <p:spPr>
          <a:xfrm>
            <a:off x="5148066" y="962137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Arial" charset="0"/>
              </a:rPr>
              <a:t>APS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1A93E5-8768-4117-85D0-276A478AEFF1}"/>
              </a:ext>
            </a:extLst>
          </p:cNvPr>
          <p:cNvSpPr/>
          <p:nvPr/>
        </p:nvSpPr>
        <p:spPr>
          <a:xfrm>
            <a:off x="4596368" y="5644530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Arial" charset="0"/>
              </a:rPr>
              <a:t>CTIA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tângulo 39">
                <a:extLst>
                  <a:ext uri="{FF2B5EF4-FFF2-40B4-BE49-F238E27FC236}">
                    <a16:creationId xmlns:a16="http://schemas.microsoft.com/office/drawing/2014/main" id="{C2BFD097-422D-48FD-BF3B-0B2ACA87F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4725144"/>
                <a:ext cx="1679400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𝒏𝒐𝒊𝒔𝒆</m:t>
                        </m:r>
                      </m:sub>
                    </m:sSub>
                  </m:oMath>
                </a14:m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↑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𝑫𝑹</m:t>
                    </m:r>
                  </m:oMath>
                </a14:m>
                <a:r>
                  <a:rPr lang="en-US" sz="1800" b="1" dirty="0">
                    <a:latin typeface="Arial" charset="0"/>
                  </a:rPr>
                  <a:t> </a:t>
                </a:r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↑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de-DE" sz="1800" b="1" dirty="0">
                  <a:latin typeface="Arial" charset="0"/>
                </a:endParaRPr>
              </a:p>
              <a:p>
                <a:pPr algn="ctr">
                  <a:spcBef>
                    <a:spcPct val="50000"/>
                  </a:spcBef>
                </a:pPr>
                <a:r>
                  <a:rPr lang="de-DE" sz="1800" b="1" dirty="0">
                    <a:solidFill>
                      <a:srgbClr val="FF0000"/>
                    </a:solidFill>
                    <a:latin typeface="Arial" charset="0"/>
                  </a:rPr>
                  <a:t>How to?</a:t>
                </a:r>
              </a:p>
            </p:txBody>
          </p:sp>
        </mc:Choice>
        <mc:Fallback>
          <p:sp>
            <p:nvSpPr>
              <p:cNvPr id="26" name="Retângulo 39">
                <a:extLst>
                  <a:ext uri="{FF2B5EF4-FFF2-40B4-BE49-F238E27FC236}">
                    <a16:creationId xmlns:a16="http://schemas.microsoft.com/office/drawing/2014/main" id="{C2BFD097-422D-48FD-BF3B-0B2ACA87F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4725144"/>
                <a:ext cx="1679400" cy="784830"/>
              </a:xfrm>
              <a:prstGeom prst="rect">
                <a:avLst/>
              </a:prstGeom>
              <a:blipFill>
                <a:blip r:embed="rId5"/>
                <a:stretch>
                  <a:fillRect l="-725" t="-3876" b="-116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sultado de imagem para cmos logarithmic aps">
            <a:extLst>
              <a:ext uri="{FF2B5EF4-FFF2-40B4-BE49-F238E27FC236}">
                <a16:creationId xmlns:a16="http://schemas.microsoft.com/office/drawing/2014/main" id="{7B61998A-1D1A-41DA-8BF2-CD9E5236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64704"/>
            <a:ext cx="4713828" cy="3722656"/>
          </a:xfrm>
          <a:prstGeom prst="rect">
            <a:avLst/>
          </a:prstGeom>
          <a:noFill/>
          <a:ln w="28575">
            <a:solidFill>
              <a:srgbClr val="00FFFF"/>
            </a:solidFill>
            <a:prstDash val="solid"/>
          </a:ln>
          <a:effectLst>
            <a:glow rad="127000">
              <a:schemeClr val="accent1">
                <a:alpha val="3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8C76664-6ED4-494D-8ACF-59FEEEE10BFF}"/>
              </a:ext>
            </a:extLst>
          </p:cNvPr>
          <p:cNvCxnSpPr>
            <a:cxnSpLocks/>
          </p:cNvCxnSpPr>
          <p:nvPr/>
        </p:nvCxnSpPr>
        <p:spPr>
          <a:xfrm>
            <a:off x="5148066" y="962137"/>
            <a:ext cx="639552" cy="2194660"/>
          </a:xfrm>
          <a:prstGeom prst="line">
            <a:avLst/>
          </a:prstGeom>
          <a:ln w="38100">
            <a:solidFill>
              <a:srgbClr val="FF5B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B9F92D2A-FF5C-4039-A38B-8D3694FF0FA6}"/>
              </a:ext>
            </a:extLst>
          </p:cNvPr>
          <p:cNvSpPr/>
          <p:nvPr/>
        </p:nvSpPr>
        <p:spPr>
          <a:xfrm>
            <a:off x="5148066" y="1212198"/>
            <a:ext cx="1224134" cy="460657"/>
          </a:xfrm>
          <a:prstGeom prst="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3A538DD-609E-4334-BA21-07BF16F563D7}"/>
              </a:ext>
            </a:extLst>
          </p:cNvPr>
          <p:cNvSpPr/>
          <p:nvPr/>
        </p:nvSpPr>
        <p:spPr>
          <a:xfrm>
            <a:off x="7085082" y="2866355"/>
            <a:ext cx="1303342" cy="4606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27CA523-DCDB-4D24-990C-C9304B63C551}"/>
              </a:ext>
            </a:extLst>
          </p:cNvPr>
          <p:cNvSpPr/>
          <p:nvPr/>
        </p:nvSpPr>
        <p:spPr>
          <a:xfrm>
            <a:off x="6444208" y="119675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Arial" charset="0"/>
              </a:rPr>
              <a:t>↑𝑺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5127E90-0BC3-4075-80E8-3320CB06152D}"/>
              </a:ext>
            </a:extLst>
          </p:cNvPr>
          <p:cNvSpPr/>
          <p:nvPr/>
        </p:nvSpPr>
        <p:spPr>
          <a:xfrm>
            <a:off x="7481715" y="2300197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  <a:latin typeface="Arial" charset="0"/>
              </a:rPr>
              <a:t>↓𝑺</a:t>
            </a:r>
            <a:endParaRPr lang="pt-BR" dirty="0">
              <a:solidFill>
                <a:schemeClr val="accent2"/>
              </a:solidFill>
            </a:endParaRPr>
          </a:p>
        </p:txBody>
      </p:sp>
      <p:cxnSp>
        <p:nvCxnSpPr>
          <p:cNvPr id="27" name="Straight Arrow Connector 123">
            <a:extLst>
              <a:ext uri="{FF2B5EF4-FFF2-40B4-BE49-F238E27FC236}">
                <a16:creationId xmlns:a16="http://schemas.microsoft.com/office/drawing/2014/main" id="{8D646A99-D353-433D-B832-692C6728712B}"/>
              </a:ext>
            </a:extLst>
          </p:cNvPr>
          <p:cNvCxnSpPr>
            <a:cxnSpLocks/>
          </p:cNvCxnSpPr>
          <p:nvPr/>
        </p:nvCxnSpPr>
        <p:spPr>
          <a:xfrm>
            <a:off x="4788024" y="3973583"/>
            <a:ext cx="3744416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21">
            <a:extLst>
              <a:ext uri="{FF2B5EF4-FFF2-40B4-BE49-F238E27FC236}">
                <a16:creationId xmlns:a16="http://schemas.microsoft.com/office/drawing/2014/main" id="{78221B7F-36D3-4C80-A256-55C3617D78F5}"/>
              </a:ext>
            </a:extLst>
          </p:cNvPr>
          <p:cNvCxnSpPr>
            <a:cxnSpLocks/>
          </p:cNvCxnSpPr>
          <p:nvPr/>
        </p:nvCxnSpPr>
        <p:spPr>
          <a:xfrm>
            <a:off x="4788024" y="3973583"/>
            <a:ext cx="144016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24">
            <a:extLst>
              <a:ext uri="{FF2B5EF4-FFF2-40B4-BE49-F238E27FC236}">
                <a16:creationId xmlns:a16="http://schemas.microsoft.com/office/drawing/2014/main" id="{551ED2D3-886D-42B7-94F3-71722F365271}"/>
              </a:ext>
            </a:extLst>
          </p:cNvPr>
          <p:cNvSpPr/>
          <p:nvPr/>
        </p:nvSpPr>
        <p:spPr>
          <a:xfrm>
            <a:off x="5192953" y="3499904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DR</a:t>
            </a:r>
            <a:endParaRPr lang="de-DE" dirty="0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C19F304-EF47-4390-A18D-4C076CBF906D}"/>
              </a:ext>
            </a:extLst>
          </p:cNvPr>
          <p:cNvCxnSpPr>
            <a:cxnSpLocks/>
          </p:cNvCxnSpPr>
          <p:nvPr/>
        </p:nvCxnSpPr>
        <p:spPr>
          <a:xfrm flipV="1">
            <a:off x="3491880" y="865529"/>
            <a:ext cx="0" cy="380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95AA3F1-2288-4D8F-A264-0C54BB6C2F94}"/>
              </a:ext>
            </a:extLst>
          </p:cNvPr>
          <p:cNvCxnSpPr>
            <a:cxnSpLocks/>
          </p:cNvCxnSpPr>
          <p:nvPr/>
        </p:nvCxnSpPr>
        <p:spPr>
          <a:xfrm flipH="1">
            <a:off x="3486949" y="865555"/>
            <a:ext cx="36497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E7C05604-62FF-4671-9C75-45BAE76CEBF3}"/>
              </a:ext>
            </a:extLst>
          </p:cNvPr>
          <p:cNvSpPr/>
          <p:nvPr/>
        </p:nvSpPr>
        <p:spPr>
          <a:xfrm>
            <a:off x="5787618" y="2531029"/>
            <a:ext cx="1166666" cy="219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A393785-621E-48EC-8FCB-B01506337678}"/>
              </a:ext>
            </a:extLst>
          </p:cNvPr>
          <p:cNvCxnSpPr>
            <a:cxnSpLocks/>
          </p:cNvCxnSpPr>
          <p:nvPr/>
        </p:nvCxnSpPr>
        <p:spPr>
          <a:xfrm>
            <a:off x="5469939" y="2617302"/>
            <a:ext cx="3062501" cy="1127459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EE7DC506-0FE1-4EE7-9013-84BB898F80B5}"/>
              </a:ext>
            </a:extLst>
          </p:cNvPr>
          <p:cNvSpPr/>
          <p:nvPr/>
        </p:nvSpPr>
        <p:spPr>
          <a:xfrm>
            <a:off x="2285278" y="4936159"/>
            <a:ext cx="23663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Arial" charset="0"/>
              </a:rPr>
              <a:t>Clipping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Arial" charset="0"/>
              </a:rPr>
              <a:t>Multimode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Arial" charset="0"/>
              </a:rPr>
              <a:t>Frequency-based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Arial" charset="0"/>
              </a:rPr>
              <a:t>Multiple captures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Arial" charset="0"/>
              </a:rPr>
              <a:t>…</a:t>
            </a:r>
            <a:endParaRPr lang="pt-B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7" grpId="0" animBg="1"/>
      <p:bldP spid="20" grpId="0" animBg="1"/>
      <p:bldP spid="21" grpId="0"/>
      <p:bldP spid="22" grpId="0"/>
      <p:bldP spid="28" grpId="0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Solution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A7D17-2194-49B4-9A14-0D8F236E9562}"/>
              </a:ext>
            </a:extLst>
          </p:cNvPr>
          <p:cNvSpPr/>
          <p:nvPr/>
        </p:nvSpPr>
        <p:spPr>
          <a:xfrm>
            <a:off x="-9843" y="518797"/>
            <a:ext cx="9158478" cy="603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9A60695-6516-4E5C-8F75-A40505D5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43" y="2114671"/>
            <a:ext cx="6526059" cy="444055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ABF9181-E520-4232-9BB2-361AE1BE6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88" y="818892"/>
            <a:ext cx="6870023" cy="12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47000" y="1877271"/>
            <a:ext cx="4050000" cy="405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04225" y="1793524"/>
            <a:ext cx="4536504" cy="1426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6200" y="76200"/>
            <a:ext cx="5791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Extended Saturation Current: DR vs. S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4981" y="620690"/>
            <a:ext cx="621681" cy="4046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550662" y="5651045"/>
            <a:ext cx="4050000" cy="27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550662" y="4736645"/>
            <a:ext cx="4050000" cy="1184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50662" y="3748767"/>
            <a:ext cx="4050000" cy="21722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2556448" y="1884583"/>
            <a:ext cx="4033865" cy="40340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556446" y="1871045"/>
            <a:ext cx="810000" cy="405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366447" y="1871047"/>
            <a:ext cx="3230554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26836" y="1325307"/>
            <a:ext cx="503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Saturated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sp>
        <p:nvSpPr>
          <p:cNvPr id="16" name="Oval 15"/>
          <p:cNvSpPr/>
          <p:nvPr/>
        </p:nvSpPr>
        <p:spPr>
          <a:xfrm>
            <a:off x="3146433" y="1751100"/>
            <a:ext cx="432707" cy="3265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2556445" y="3224314"/>
            <a:ext cx="2686814" cy="27016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H="1" flipV="1">
            <a:off x="5243261" y="3223477"/>
            <a:ext cx="1357403" cy="68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50662" y="3230369"/>
            <a:ext cx="540000" cy="2700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081216" y="3233904"/>
            <a:ext cx="3510000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374865" y="3594701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6374864" y="5470200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Oval 23"/>
          <p:cNvSpPr/>
          <p:nvPr/>
        </p:nvSpPr>
        <p:spPr>
          <a:xfrm>
            <a:off x="2893566" y="3103787"/>
            <a:ext cx="432707" cy="3265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685451" y="1863586"/>
            <a:ext cx="0" cy="135309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047992" y="3063046"/>
            <a:ext cx="432707" cy="3265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6"/>
          <p:cNvSpPr/>
          <p:nvPr/>
        </p:nvSpPr>
        <p:spPr>
          <a:xfrm>
            <a:off x="6384311" y="4622618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893811" y="5254470"/>
            <a:ext cx="1892979" cy="872685"/>
            <a:chOff x="4488770" y="5171839"/>
            <a:chExt cx="2523973" cy="116358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5295900" y="5435600"/>
              <a:ext cx="1270" cy="72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5655265" y="5794965"/>
              <a:ext cx="1270" cy="72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488770" y="5171839"/>
              <a:ext cx="10196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Vcap(V)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24084" y="5996864"/>
              <a:ext cx="108865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Time(s)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547347" y="6005827"/>
            <a:ext cx="527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9"/>
              <p:cNvSpPr>
                <a:spLocks noChangeArrowheads="1"/>
              </p:cNvSpPr>
              <p:nvPr/>
            </p:nvSpPr>
            <p:spPr bwMode="auto">
              <a:xfrm>
                <a:off x="6668720" y="2280575"/>
                <a:ext cx="88755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de-DE" sz="2000" b="1" dirty="0"/>
                  <a:t>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</a:rPr>
                          <m:t>𝑫𝑫</m:t>
                        </m:r>
                      </m:sub>
                    </m:sSub>
                  </m:oMath>
                </a14:m>
                <a:endParaRPr lang="en-US" sz="18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36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8720" y="2280575"/>
                <a:ext cx="887558" cy="400110"/>
              </a:xfrm>
              <a:prstGeom prst="rect">
                <a:avLst/>
              </a:prstGeom>
              <a:blipFill>
                <a:blip r:embed="rId5"/>
                <a:stretch>
                  <a:fillRect l="-7534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6386433" y="1704513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141" y="2097081"/>
            <a:ext cx="1510830" cy="957037"/>
          </a:xfrm>
          <a:prstGeom prst="rect">
            <a:avLst/>
          </a:prstGeom>
        </p:spPr>
      </p:pic>
      <p:sp>
        <p:nvSpPr>
          <p:cNvPr id="56" name="Multiplication Sign 55"/>
          <p:cNvSpPr/>
          <p:nvPr/>
        </p:nvSpPr>
        <p:spPr>
          <a:xfrm>
            <a:off x="7506465" y="1819753"/>
            <a:ext cx="1296144" cy="156227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tangle 43"/>
          <p:cNvSpPr/>
          <p:nvPr/>
        </p:nvSpPr>
        <p:spPr>
          <a:xfrm>
            <a:off x="6307809" y="1223718"/>
            <a:ext cx="668512" cy="42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4" name="Group 53"/>
          <p:cNvGrpSpPr/>
          <p:nvPr/>
        </p:nvGrpSpPr>
        <p:grpSpPr>
          <a:xfrm>
            <a:off x="6322094" y="1186778"/>
            <a:ext cx="684972" cy="440882"/>
            <a:chOff x="5665056" y="2520599"/>
            <a:chExt cx="684972" cy="440882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2470" y="2520599"/>
              <a:ext cx="607558" cy="4408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665056" y="2537121"/>
              <a:ext cx="668512" cy="42029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Rectangle 1"/>
          <p:cNvSpPr/>
          <p:nvPr/>
        </p:nvSpPr>
        <p:spPr>
          <a:xfrm>
            <a:off x="6228184" y="112474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↑</a:t>
            </a:r>
            <a:endParaRPr lang="de-DE" dirty="0"/>
          </a:p>
        </p:txBody>
      </p:sp>
      <p:sp>
        <p:nvSpPr>
          <p:cNvPr id="47" name="Retângulo 39"/>
          <p:cNvSpPr>
            <a:spLocks noChangeArrowheads="1"/>
          </p:cNvSpPr>
          <p:nvPr/>
        </p:nvSpPr>
        <p:spPr bwMode="auto">
          <a:xfrm>
            <a:off x="1991346" y="2928647"/>
            <a:ext cx="66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800" b="1" i="1" dirty="0">
                <a:solidFill>
                  <a:srgbClr val="FF0000"/>
                </a:solidFill>
                <a:latin typeface="Arial" charset="0"/>
              </a:rPr>
              <a:t>V</a:t>
            </a:r>
            <a:r>
              <a:rPr lang="de-DE" sz="1800" b="1" i="1" baseline="-25000" dirty="0">
                <a:solidFill>
                  <a:srgbClr val="FF0000"/>
                </a:solidFill>
                <a:latin typeface="Arial" charset="0"/>
              </a:rPr>
              <a:t>DD</a:t>
            </a:r>
            <a:endParaRPr lang="en-US" sz="1800" b="1" i="1" baseline="-25000" dirty="0">
              <a:solidFill>
                <a:srgbClr val="FF0000"/>
              </a:solidFill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20075" y="548680"/>
            <a:ext cx="2816625" cy="843714"/>
            <a:chOff x="2420073" y="548680"/>
            <a:chExt cx="2816625" cy="843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tângulo 39"/>
                <p:cNvSpPr>
                  <a:spLocks noChangeArrowheads="1"/>
                </p:cNvSpPr>
                <p:nvPr/>
              </p:nvSpPr>
              <p:spPr bwMode="auto">
                <a:xfrm>
                  <a:off x="2428386" y="548680"/>
                  <a:ext cx="2808312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𝒊𝒏𝒕</m:t>
                          </m:r>
                        </m:sub>
                      </m:sSub>
                      <m:r>
                        <a:rPr lang="de-DE" b="1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𝑫𝑫</m:t>
                          </m:r>
                        </m:sub>
                      </m:sSub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𝒔𝒂𝒕</m:t>
                          </m:r>
                        </m:sub>
                      </m:sSub>
                    </m:oMath>
                  </a14:m>
                  <a:endParaRPr lang="en-US" b="1" dirty="0"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58" name="Retângulo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8386" y="548680"/>
                  <a:ext cx="280831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434" b="-394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2436699" y="930729"/>
                  <a:ext cx="65274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b="1" dirty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6699" y="930729"/>
                  <a:ext cx="652743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/>
            <p:cNvSpPr/>
            <p:nvPr/>
          </p:nvSpPr>
          <p:spPr>
            <a:xfrm>
              <a:off x="2420073" y="620567"/>
              <a:ext cx="7232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u="sng" dirty="0"/>
                <a:t>     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39">
                <a:extLst>
                  <a:ext uri="{FF2B5EF4-FFF2-40B4-BE49-F238E27FC236}">
                    <a16:creationId xmlns:a16="http://schemas.microsoft.com/office/drawing/2014/main" id="{52529544-F390-4B74-B446-B6FC245A7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4"/>
                <a:ext cx="1814251" cy="230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𝑫𝑫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 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Increases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𝒔𝒂𝒕</m:t>
                        </m:r>
                      </m:sub>
                    </m:sSub>
                  </m:oMath>
                </a14:m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No effect on the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sensitivity</a:t>
                </a:r>
              </a:p>
            </p:txBody>
          </p:sp>
        </mc:Choice>
        <mc:Fallback xmlns="">
          <p:sp>
            <p:nvSpPr>
              <p:cNvPr id="48" name="Retângulo 39">
                <a:extLst>
                  <a:ext uri="{FF2B5EF4-FFF2-40B4-BE49-F238E27FC236}">
                    <a16:creationId xmlns:a16="http://schemas.microsoft.com/office/drawing/2014/main" id="{52529544-F390-4B74-B446-B6FC245A7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4"/>
                <a:ext cx="1814251" cy="2308324"/>
              </a:xfrm>
              <a:prstGeom prst="rect">
                <a:avLst/>
              </a:prstGeom>
              <a:blipFill>
                <a:blip r:embed="rId13"/>
                <a:stretch>
                  <a:fillRect t="-792" r="-5034" b="-23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2" descr="Resultado de imagem para idea eureka">
            <a:extLst>
              <a:ext uri="{FF2B5EF4-FFF2-40B4-BE49-F238E27FC236}">
                <a16:creationId xmlns:a16="http://schemas.microsoft.com/office/drawing/2014/main" id="{D79828F8-38EB-4DBB-A108-F83F15314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r="62803"/>
          <a:stretch/>
        </p:blipFill>
        <p:spPr bwMode="auto">
          <a:xfrm>
            <a:off x="7578959" y="3899933"/>
            <a:ext cx="1185797" cy="177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15">
            <a:extLst>
              <a:ext uri="{FF2B5EF4-FFF2-40B4-BE49-F238E27FC236}">
                <a16:creationId xmlns:a16="http://schemas.microsoft.com/office/drawing/2014/main" id="{462337AF-A0FC-4CA6-843C-9848C25888D6}"/>
              </a:ext>
            </a:extLst>
          </p:cNvPr>
          <p:cNvSpPr/>
          <p:nvPr/>
        </p:nvSpPr>
        <p:spPr>
          <a:xfrm>
            <a:off x="2405790" y="584061"/>
            <a:ext cx="719191" cy="83512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14">
            <a:extLst>
              <a:ext uri="{FF2B5EF4-FFF2-40B4-BE49-F238E27FC236}">
                <a16:creationId xmlns:a16="http://schemas.microsoft.com/office/drawing/2014/main" id="{7BF5ACBF-11C0-4073-880B-9AEF8D818357}"/>
              </a:ext>
            </a:extLst>
          </p:cNvPr>
          <p:cNvSpPr txBox="1"/>
          <p:nvPr/>
        </p:nvSpPr>
        <p:spPr>
          <a:xfrm>
            <a:off x="1993771" y="1056996"/>
            <a:ext cx="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1/S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31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-3.05556E-6 -0.18612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15" grpId="0"/>
      <p:bldP spid="16" grpId="0" animBg="1"/>
      <p:bldP spid="24" grpId="0" animBg="1"/>
      <p:bldP spid="26" grpId="0" animBg="1"/>
      <p:bldP spid="35" grpId="0"/>
      <p:bldP spid="36" grpId="0"/>
      <p:bldP spid="19" grpId="0" animBg="1"/>
      <p:bldP spid="56" grpId="0" animBg="1"/>
      <p:bldP spid="44" grpId="0" animBg="1"/>
      <p:bldP spid="2" grpId="0"/>
      <p:bldP spid="47" grpId="0"/>
      <p:bldP spid="46" grpId="0" animBg="1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55776" y="1873568"/>
            <a:ext cx="4050000" cy="405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13001" y="1789821"/>
            <a:ext cx="4536504" cy="1426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6202" y="76200"/>
            <a:ext cx="24966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Bouncing Pixel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902587" y="5250767"/>
            <a:ext cx="1892979" cy="872685"/>
            <a:chOff x="4488770" y="5171839"/>
            <a:chExt cx="2523973" cy="1163580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5295900" y="5435600"/>
              <a:ext cx="1270" cy="72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5655265" y="5794965"/>
              <a:ext cx="1270" cy="72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488770" y="5171839"/>
              <a:ext cx="10196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Vcap(V)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24084" y="5996864"/>
              <a:ext cx="108865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Time(s)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556123" y="6002124"/>
            <a:ext cx="527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pt-B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</a:p>
        </p:txBody>
      </p:sp>
      <p:pic>
        <p:nvPicPr>
          <p:cNvPr id="1026" name="Picture 2" descr="Resultado de imagem para idea eurek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r="62803"/>
          <a:stretch/>
        </p:blipFill>
        <p:spPr bwMode="auto">
          <a:xfrm>
            <a:off x="7578959" y="3899933"/>
            <a:ext cx="1185797" cy="177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Connector 84"/>
          <p:cNvCxnSpPr/>
          <p:nvPr/>
        </p:nvCxnSpPr>
        <p:spPr>
          <a:xfrm flipV="1">
            <a:off x="2547272" y="3216786"/>
            <a:ext cx="2970000" cy="270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552294" y="5644609"/>
            <a:ext cx="4050000" cy="27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2552294" y="4730209"/>
            <a:ext cx="4050000" cy="1184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552294" y="3742331"/>
            <a:ext cx="4050000" cy="21722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558078" y="1864609"/>
            <a:ext cx="810000" cy="405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2555776" y="3214825"/>
            <a:ext cx="540000" cy="2700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3094075" y="3223931"/>
            <a:ext cx="540000" cy="270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3628343" y="3214825"/>
            <a:ext cx="540000" cy="2700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4166642" y="3223931"/>
            <a:ext cx="540000" cy="270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706107" y="3220004"/>
            <a:ext cx="540000" cy="2700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244406" y="3221966"/>
            <a:ext cx="540000" cy="270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5785036" y="3214746"/>
            <a:ext cx="540000" cy="2700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6321270" y="3221968"/>
            <a:ext cx="281027" cy="13519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6381162" y="4417023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5512561" y="3214744"/>
            <a:ext cx="1089735" cy="11993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6390966" y="4245557"/>
            <a:ext cx="432707" cy="3265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58299" y="2894222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1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873218" y="2885979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1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626224" y="5615983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032737" y="2868725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3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73629" y="5560379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4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018276" y="2888269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5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796962" y="5609117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6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170099" y="2858072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7</a:t>
            </a:r>
          </a:p>
        </p:txBody>
      </p:sp>
      <p:sp>
        <p:nvSpPr>
          <p:cNvPr id="114" name="Oval 113"/>
          <p:cNvSpPr/>
          <p:nvPr/>
        </p:nvSpPr>
        <p:spPr>
          <a:xfrm>
            <a:off x="6092730" y="2884712"/>
            <a:ext cx="447395" cy="40440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15" name="Oval 114"/>
          <p:cNvSpPr/>
          <p:nvPr/>
        </p:nvSpPr>
        <p:spPr>
          <a:xfrm>
            <a:off x="5279322" y="2899112"/>
            <a:ext cx="447395" cy="40440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121" name="Straight Arrow Connector 120"/>
          <p:cNvCxnSpPr/>
          <p:nvPr/>
        </p:nvCxnSpPr>
        <p:spPr>
          <a:xfrm flipH="1">
            <a:off x="6884765" y="3303517"/>
            <a:ext cx="19250" cy="25086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6596732" y="3058468"/>
                <a:ext cx="10629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𝑉𝑚𝑎𝑥</m:t>
                      </m:r>
                      <m:r>
                        <a:rPr lang="de-DE" sz="1200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de-DE" sz="12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12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</m:oMath>
                  </m:oMathPara>
                </a14:m>
                <a:endParaRPr lang="pt-B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732" y="3058468"/>
                <a:ext cx="1062910" cy="276999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596733" y="5751641"/>
                <a:ext cx="4753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𝑉𝑚𝑖𝑛</m:t>
                      </m:r>
                    </m:oMath>
                  </m:oMathPara>
                </a14:m>
                <a:endParaRPr lang="pt-B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733" y="5751641"/>
                <a:ext cx="475398" cy="276999"/>
              </a:xfrm>
              <a:prstGeom prst="rect">
                <a:avLst/>
              </a:prstGeom>
              <a:blipFill>
                <a:blip r:embed="rId7"/>
                <a:stretch>
                  <a:fillRect r="-1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/>
          <p:cNvCxnSpPr>
            <a:cxnSpLocks/>
          </p:cNvCxnSpPr>
          <p:nvPr/>
        </p:nvCxnSpPr>
        <p:spPr>
          <a:xfrm flipV="1">
            <a:off x="2565224" y="1880880"/>
            <a:ext cx="4033865" cy="40340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539" y="1626694"/>
            <a:ext cx="5238750" cy="1039091"/>
          </a:xfrm>
          <a:prstGeom prst="rect">
            <a:avLst/>
          </a:prstGeom>
        </p:spPr>
      </p:pic>
      <p:grpSp>
        <p:nvGrpSpPr>
          <p:cNvPr id="127" name="Group 126"/>
          <p:cNvGrpSpPr/>
          <p:nvPr/>
        </p:nvGrpSpPr>
        <p:grpSpPr>
          <a:xfrm>
            <a:off x="7253149" y="776317"/>
            <a:ext cx="1748556" cy="1152128"/>
            <a:chOff x="6865116" y="2232273"/>
            <a:chExt cx="1748556" cy="1152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881525" y="2919346"/>
                  <a:ext cx="8322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/>
                    <a:t>↑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𝒔𝒂𝒕</m:t>
                          </m:r>
                        </m:sub>
                      </m:sSub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1525" y="2919346"/>
                  <a:ext cx="832216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1765" t="-10526" b="-2894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7864002" y="2922736"/>
                  <a:ext cx="5132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/>
                    <a:t>↑</a:t>
                  </a:r>
                  <a14:m>
                    <m:oMath xmlns:m="http://schemas.openxmlformats.org/officeDocument/2006/math">
                      <m:r>
                        <a:rPr lang="de-DE" b="1" i="1"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4002" y="2922736"/>
                  <a:ext cx="513282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9048" t="-10526" r="-1190" b="-2894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129"/>
                <p:cNvSpPr/>
                <p:nvPr/>
              </p:nvSpPr>
              <p:spPr>
                <a:xfrm>
                  <a:off x="6865116" y="2232273"/>
                  <a:ext cx="17485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de-DE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sub>
                        </m:s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𝑯𝑫𝑹</m:t>
                        </m:r>
                      </m:oMath>
                    </m:oMathPara>
                  </a14:m>
                  <a:endParaRPr lang="de-DE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Rectangle 1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116" y="2232273"/>
                  <a:ext cx="1748556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6" r="30680"/>
          <a:stretch/>
        </p:blipFill>
        <p:spPr bwMode="auto">
          <a:xfrm>
            <a:off x="7541592" y="3840395"/>
            <a:ext cx="1348020" cy="166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8" name="Group 2047"/>
          <p:cNvGrpSpPr/>
          <p:nvPr/>
        </p:nvGrpSpPr>
        <p:grpSpPr>
          <a:xfrm>
            <a:off x="2733009" y="1624761"/>
            <a:ext cx="484688" cy="972463"/>
            <a:chOff x="846952" y="1535291"/>
            <a:chExt cx="484688" cy="972463"/>
          </a:xfrm>
        </p:grpSpPr>
        <p:sp>
          <p:nvSpPr>
            <p:cNvPr id="134" name="Oval 133"/>
            <p:cNvSpPr/>
            <p:nvPr/>
          </p:nvSpPr>
          <p:spPr>
            <a:xfrm>
              <a:off x="952575" y="1535291"/>
              <a:ext cx="379065" cy="397431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35" name="Oval 134"/>
            <p:cNvSpPr/>
            <p:nvPr/>
          </p:nvSpPr>
          <p:spPr>
            <a:xfrm>
              <a:off x="846952" y="2110323"/>
              <a:ext cx="379065" cy="397431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2049" name="Group 2048"/>
          <p:cNvGrpSpPr/>
          <p:nvPr/>
        </p:nvGrpSpPr>
        <p:grpSpPr>
          <a:xfrm>
            <a:off x="3773984" y="1613037"/>
            <a:ext cx="1352785" cy="996254"/>
            <a:chOff x="1887925" y="1523569"/>
            <a:chExt cx="1352785" cy="996254"/>
          </a:xfrm>
        </p:grpSpPr>
        <p:sp>
          <p:nvSpPr>
            <p:cNvPr id="136" name="Oval 135"/>
            <p:cNvSpPr/>
            <p:nvPr/>
          </p:nvSpPr>
          <p:spPr>
            <a:xfrm>
              <a:off x="1887925" y="1523569"/>
              <a:ext cx="667851" cy="42914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2572859" y="2090679"/>
              <a:ext cx="667851" cy="42914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211676" y="1636830"/>
            <a:ext cx="484688" cy="972463"/>
            <a:chOff x="846952" y="1535291"/>
            <a:chExt cx="484688" cy="972463"/>
          </a:xfrm>
        </p:grpSpPr>
        <p:sp>
          <p:nvSpPr>
            <p:cNvPr id="141" name="Oval 140"/>
            <p:cNvSpPr/>
            <p:nvPr/>
          </p:nvSpPr>
          <p:spPr>
            <a:xfrm>
              <a:off x="952575" y="1535291"/>
              <a:ext cx="379065" cy="397431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42" name="Oval 141"/>
            <p:cNvSpPr/>
            <p:nvPr/>
          </p:nvSpPr>
          <p:spPr>
            <a:xfrm>
              <a:off x="846952" y="2110323"/>
              <a:ext cx="379065" cy="397431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143" name="Oval 142"/>
          <p:cNvSpPr/>
          <p:nvPr/>
        </p:nvSpPr>
        <p:spPr>
          <a:xfrm>
            <a:off x="7279556" y="767561"/>
            <a:ext cx="549659" cy="52527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871216" y="5157194"/>
                <a:ext cx="6703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𝜟</m:t>
                      </m:r>
                      <m:r>
                        <a:rPr lang="de-DE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216" y="5157194"/>
                <a:ext cx="670376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/>
          <p:cNvGrpSpPr/>
          <p:nvPr/>
        </p:nvGrpSpPr>
        <p:grpSpPr>
          <a:xfrm>
            <a:off x="2420075" y="548680"/>
            <a:ext cx="2816625" cy="843714"/>
            <a:chOff x="2420073" y="548680"/>
            <a:chExt cx="2816625" cy="843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tângulo 39"/>
                <p:cNvSpPr>
                  <a:spLocks noChangeArrowheads="1"/>
                </p:cNvSpPr>
                <p:nvPr/>
              </p:nvSpPr>
              <p:spPr bwMode="auto">
                <a:xfrm>
                  <a:off x="2428386" y="548680"/>
                  <a:ext cx="2808312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𝒊𝒏𝒕</m:t>
                          </m:r>
                        </m:sub>
                      </m:sSub>
                      <m:r>
                        <a:rPr lang="de-DE" b="1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𝑫𝑫</m:t>
                          </m:r>
                        </m:sub>
                      </m:sSub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𝒔𝒂𝒕</m:t>
                          </m:r>
                        </m:sub>
                      </m:sSub>
                    </m:oMath>
                  </a14:m>
                  <a:endParaRPr lang="en-US" b="1" dirty="0"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78" name="Retângulo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8386" y="548680"/>
                  <a:ext cx="2808312" cy="461665"/>
                </a:xfrm>
                <a:prstGeom prst="rect">
                  <a:avLst/>
                </a:prstGeom>
                <a:blipFill>
                  <a:blip r:embed="rId21"/>
                  <a:stretch>
                    <a:fillRect l="-434" b="-394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2436699" y="930729"/>
                  <a:ext cx="65274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b="1" dirty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6699" y="930729"/>
                  <a:ext cx="652743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angle 79"/>
            <p:cNvSpPr/>
            <p:nvPr/>
          </p:nvSpPr>
          <p:spPr>
            <a:xfrm>
              <a:off x="2420073" y="620567"/>
              <a:ext cx="7232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u="sng" dirty="0"/>
                <a:t>       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124981" y="620690"/>
            <a:ext cx="621681" cy="4046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938EA4-0676-48A8-ACF8-410D07576FBE}"/>
              </a:ext>
            </a:extLst>
          </p:cNvPr>
          <p:cNvGrpSpPr/>
          <p:nvPr/>
        </p:nvGrpSpPr>
        <p:grpSpPr>
          <a:xfrm>
            <a:off x="7360141" y="1819753"/>
            <a:ext cx="1510830" cy="1562270"/>
            <a:chOff x="7360141" y="1819753"/>
            <a:chExt cx="1510830" cy="1562270"/>
          </a:xfrm>
        </p:grpSpPr>
        <p:pic>
          <p:nvPicPr>
            <p:cNvPr id="70" name="Picture 54">
              <a:extLst>
                <a:ext uri="{FF2B5EF4-FFF2-40B4-BE49-F238E27FC236}">
                  <a16:creationId xmlns:a16="http://schemas.microsoft.com/office/drawing/2014/main" id="{D66300A5-5EA6-4DB6-8C71-A7542487B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141" y="2097079"/>
              <a:ext cx="1510830" cy="957037"/>
            </a:xfrm>
            <a:prstGeom prst="rect">
              <a:avLst/>
            </a:prstGeom>
          </p:spPr>
        </p:pic>
        <p:sp>
          <p:nvSpPr>
            <p:cNvPr id="71" name="Multiplication Sign 55">
              <a:extLst>
                <a:ext uri="{FF2B5EF4-FFF2-40B4-BE49-F238E27FC236}">
                  <a16:creationId xmlns:a16="http://schemas.microsoft.com/office/drawing/2014/main" id="{31AFBDC3-012C-4535-A327-4DEBF5499CCE}"/>
                </a:ext>
              </a:extLst>
            </p:cNvPr>
            <p:cNvSpPr/>
            <p:nvPr/>
          </p:nvSpPr>
          <p:spPr>
            <a:xfrm>
              <a:off x="7506465" y="1819753"/>
              <a:ext cx="1296144" cy="156227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9235" y="2098961"/>
            <a:ext cx="1512642" cy="9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ângulo 39">
                <a:extLst>
                  <a:ext uri="{FF2B5EF4-FFF2-40B4-BE49-F238E27FC236}">
                    <a16:creationId xmlns:a16="http://schemas.microsoft.com/office/drawing/2014/main" id="{1C743B1C-3FD4-4875-8E42-910A1C2A6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6"/>
                <a:ext cx="1814251" cy="4401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Reconstructed Voltage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Voltage on the capacitor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𝑪𝑨𝑷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Voltage swing (</a:t>
                </a:r>
                <a14:m>
                  <m:oMath xmlns:m="http://schemas.openxmlformats.org/officeDocument/2006/math">
                    <m:r>
                      <a:rPr lang="de-DE" sz="16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de-DE" sz="16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sz="1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𝑫𝑫</m:t>
                          </m:r>
                        </m:sub>
                      </m:sSub>
                      <m:r>
                        <a:rPr lang="de-DE" sz="16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16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de-DE" sz="16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Number of Bounces (</a:t>
                </a:r>
                <a14:m>
                  <m:oMath xmlns:m="http://schemas.openxmlformats.org/officeDocument/2006/math"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5" name="Retângulo 39">
                <a:extLst>
                  <a:ext uri="{FF2B5EF4-FFF2-40B4-BE49-F238E27FC236}">
                    <a16:creationId xmlns:a16="http://schemas.microsoft.com/office/drawing/2014/main" id="{1C743B1C-3FD4-4875-8E42-910A1C2A6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6"/>
                <a:ext cx="1814251" cy="4401205"/>
              </a:xfrm>
              <a:prstGeom prst="rect">
                <a:avLst/>
              </a:prstGeom>
              <a:blipFill>
                <a:blip r:embed="rId25"/>
                <a:stretch>
                  <a:fillRect t="-416" r="-6040" b="-8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224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1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9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1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5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95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1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9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450"/>
                            </p:stCondLst>
                            <p:childTnLst>
                              <p:par>
                                <p:cTn id="13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95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03" grpId="0" animBg="1"/>
      <p:bldP spid="105" grpId="0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 animBg="1"/>
      <p:bldP spid="115" grpId="0" animBg="1"/>
      <p:bldP spid="122" grpId="0"/>
      <p:bldP spid="123" grpId="0"/>
      <p:bldP spid="143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Circuit and Detector Simulation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207" y="2741945"/>
            <a:ext cx="1123950" cy="1419225"/>
          </a:xfrm>
          <a:prstGeom prst="rect">
            <a:avLst/>
          </a:prstGeom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6156176" y="3173991"/>
            <a:ext cx="2131640" cy="10452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8287818" y="3173991"/>
            <a:ext cx="587151" cy="10452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Resultado de imagem para virtuoso cad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93" y="1098512"/>
            <a:ext cx="3877949" cy="122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06C73E4-F439-40BE-AA10-1B575D329A2A}"/>
              </a:ext>
            </a:extLst>
          </p:cNvPr>
          <p:cNvGrpSpPr/>
          <p:nvPr/>
        </p:nvGrpSpPr>
        <p:grpSpPr>
          <a:xfrm>
            <a:off x="2418478" y="1892885"/>
            <a:ext cx="2115422" cy="2117357"/>
            <a:chOff x="106751" y="2636912"/>
            <a:chExt cx="2115422" cy="2117357"/>
          </a:xfrm>
        </p:grpSpPr>
        <p:pic>
          <p:nvPicPr>
            <p:cNvPr id="8198" name="Picture 6" descr="Resultado de imagem para tsm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51" y="2636912"/>
              <a:ext cx="2084871" cy="164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39"/>
            <p:cNvSpPr>
              <a:spLocks noChangeArrowheads="1"/>
            </p:cNvSpPr>
            <p:nvPr/>
          </p:nvSpPr>
          <p:spPr bwMode="auto">
            <a:xfrm>
              <a:off x="106751" y="4384937"/>
              <a:ext cx="21154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1800" b="1" dirty="0">
                  <a:solidFill>
                    <a:srgbClr val="FF0000"/>
                  </a:solidFill>
                  <a:latin typeface="Arial" charset="0"/>
                </a:rPr>
                <a:t>CMOS 180 nm</a:t>
              </a:r>
              <a:endParaRPr lang="en-US" sz="1800" b="1" dirty="0">
                <a:latin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39366" y="4232387"/>
            <a:ext cx="2760010" cy="1971675"/>
            <a:chOff x="6139366" y="4232385"/>
            <a:chExt cx="2760010" cy="19716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8944" y="4263410"/>
              <a:ext cx="1991488" cy="182990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139366" y="4232385"/>
              <a:ext cx="2760010" cy="197167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Picture 54">
            <a:extLst>
              <a:ext uri="{FF2B5EF4-FFF2-40B4-BE49-F238E27FC236}">
                <a16:creationId xmlns:a16="http://schemas.microsoft.com/office/drawing/2014/main" id="{98EE44BB-BB79-4423-9D3B-A16AD5F65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8770" y="4320220"/>
            <a:ext cx="2433206" cy="1541319"/>
          </a:xfrm>
          <a:prstGeom prst="rect">
            <a:avLst/>
          </a:prstGeom>
        </p:spPr>
      </p:pic>
      <p:sp>
        <p:nvSpPr>
          <p:cNvPr id="15" name="Retângulo 39">
            <a:extLst>
              <a:ext uri="{FF2B5EF4-FFF2-40B4-BE49-F238E27FC236}">
                <a16:creationId xmlns:a16="http://schemas.microsoft.com/office/drawing/2014/main" id="{759CAF0B-4671-4EEC-99CC-A633E4648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AMS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TSMC</a:t>
            </a:r>
            <a:r>
              <a:rPr lang="de-DE" sz="1600" b="1" dirty="0">
                <a:latin typeface="Arial" charset="0"/>
              </a:rPr>
              <a:t>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CMOS</a:t>
            </a:r>
            <a:r>
              <a:rPr lang="de-DE" sz="1600" b="1" dirty="0">
                <a:latin typeface="Arial" charset="0"/>
              </a:rPr>
              <a:t> 180 nm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Transistor</a:t>
            </a:r>
            <a:r>
              <a:rPr lang="de-DE" sz="1600" b="1" dirty="0">
                <a:latin typeface="Arial" charset="0"/>
              </a:rPr>
              <a:t> semi-empirical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models</a:t>
            </a:r>
            <a:r>
              <a:rPr lang="de-DE" sz="1600" b="1" dirty="0">
                <a:latin typeface="Arial" charset="0"/>
              </a:rPr>
              <a:t> 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Virtuoso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Photodiode</a:t>
            </a:r>
            <a:r>
              <a:rPr lang="de-DE" sz="1600" b="1" dirty="0">
                <a:latin typeface="Arial" charset="0"/>
              </a:rPr>
              <a:t> 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34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30" y="3773835"/>
            <a:ext cx="3535199" cy="2218445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Photodetector Equivalent Circuit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415" y="548682"/>
            <a:ext cx="5553075" cy="2276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15" y="2822618"/>
            <a:ext cx="3045313" cy="3045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597" y="620688"/>
            <a:ext cx="2424545" cy="4408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21795" y="1484784"/>
            <a:ext cx="288032" cy="303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5499645" y="1504691"/>
            <a:ext cx="288032" cy="303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6976631" y="1504243"/>
            <a:ext cx="388896" cy="303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/>
          <p:cNvSpPr/>
          <p:nvPr/>
        </p:nvSpPr>
        <p:spPr>
          <a:xfrm>
            <a:off x="7875909" y="1504243"/>
            <a:ext cx="510382" cy="303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/>
          <p:cNvSpPr/>
          <p:nvPr/>
        </p:nvSpPr>
        <p:spPr>
          <a:xfrm>
            <a:off x="2985691" y="693596"/>
            <a:ext cx="676838" cy="4590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4" name="Group 123"/>
          <p:cNvGrpSpPr/>
          <p:nvPr/>
        </p:nvGrpSpPr>
        <p:grpSpPr>
          <a:xfrm>
            <a:off x="2241756" y="4306853"/>
            <a:ext cx="2995948" cy="1262652"/>
            <a:chOff x="1045513" y="3385362"/>
            <a:chExt cx="2995948" cy="1262652"/>
          </a:xfrm>
        </p:grpSpPr>
        <p:cxnSp>
          <p:nvCxnSpPr>
            <p:cNvPr id="125" name="Straight Connector 124"/>
            <p:cNvCxnSpPr>
              <a:cxnSpLocks/>
            </p:cNvCxnSpPr>
            <p:nvPr/>
          </p:nvCxnSpPr>
          <p:spPr>
            <a:xfrm flipV="1">
              <a:off x="1603984" y="3573016"/>
              <a:ext cx="0" cy="31653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 flipV="1">
              <a:off x="1880018" y="3573016"/>
              <a:ext cx="0" cy="31653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 flipV="1">
              <a:off x="1864376" y="4331475"/>
              <a:ext cx="0" cy="31653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</p:cNvCxnSpPr>
            <p:nvPr/>
          </p:nvCxnSpPr>
          <p:spPr>
            <a:xfrm flipV="1">
              <a:off x="2140410" y="4331475"/>
              <a:ext cx="0" cy="31653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 flipV="1">
              <a:off x="2142524" y="3904458"/>
              <a:ext cx="0" cy="3165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</p:cNvCxnSpPr>
            <p:nvPr/>
          </p:nvCxnSpPr>
          <p:spPr>
            <a:xfrm flipV="1">
              <a:off x="2418558" y="4062194"/>
              <a:ext cx="0" cy="158804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cxnSpLocks/>
            </p:cNvCxnSpPr>
            <p:nvPr/>
          </p:nvCxnSpPr>
          <p:spPr>
            <a:xfrm flipV="1">
              <a:off x="2406858" y="3496637"/>
              <a:ext cx="0" cy="3165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cxnSpLocks/>
            </p:cNvCxnSpPr>
            <p:nvPr/>
          </p:nvCxnSpPr>
          <p:spPr>
            <a:xfrm flipV="1">
              <a:off x="2682892" y="3645024"/>
              <a:ext cx="0" cy="16815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cxnSpLocks/>
            </p:cNvCxnSpPr>
            <p:nvPr/>
          </p:nvCxnSpPr>
          <p:spPr>
            <a:xfrm>
              <a:off x="1045513" y="3850402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cxnSpLocks/>
            </p:cNvCxnSpPr>
            <p:nvPr/>
          </p:nvCxnSpPr>
          <p:spPr>
            <a:xfrm>
              <a:off x="1313352" y="4365104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cxnSpLocks/>
            </p:cNvCxnSpPr>
            <p:nvPr/>
          </p:nvCxnSpPr>
          <p:spPr>
            <a:xfrm>
              <a:off x="1579411" y="3577968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cxnSpLocks/>
            </p:cNvCxnSpPr>
            <p:nvPr/>
          </p:nvCxnSpPr>
          <p:spPr>
            <a:xfrm flipV="1">
              <a:off x="2940006" y="3766629"/>
              <a:ext cx="0" cy="31653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cxnSpLocks/>
            </p:cNvCxnSpPr>
            <p:nvPr/>
          </p:nvCxnSpPr>
          <p:spPr>
            <a:xfrm flipV="1">
              <a:off x="3216040" y="3766629"/>
              <a:ext cx="0" cy="31653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cxnSpLocks/>
            </p:cNvCxnSpPr>
            <p:nvPr/>
          </p:nvCxnSpPr>
          <p:spPr>
            <a:xfrm flipV="1">
              <a:off x="3743714" y="3385362"/>
              <a:ext cx="0" cy="69780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cxnSpLocks/>
            </p:cNvCxnSpPr>
            <p:nvPr/>
          </p:nvCxnSpPr>
          <p:spPr>
            <a:xfrm flipV="1">
              <a:off x="4019748" y="3385362"/>
              <a:ext cx="0" cy="69780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cxnSpLocks/>
            </p:cNvCxnSpPr>
            <p:nvPr/>
          </p:nvCxnSpPr>
          <p:spPr>
            <a:xfrm>
              <a:off x="1837346" y="4621360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cxnSpLocks/>
            </p:cNvCxnSpPr>
            <p:nvPr/>
          </p:nvCxnSpPr>
          <p:spPr>
            <a:xfrm>
              <a:off x="2122122" y="4220998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cxnSpLocks/>
            </p:cNvCxnSpPr>
            <p:nvPr/>
          </p:nvCxnSpPr>
          <p:spPr>
            <a:xfrm>
              <a:off x="2383028" y="3641494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2644129" y="4437112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cxnSpLocks/>
            </p:cNvCxnSpPr>
            <p:nvPr/>
          </p:nvCxnSpPr>
          <p:spPr>
            <a:xfrm>
              <a:off x="2916473" y="3775291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cxnSpLocks/>
            </p:cNvCxnSpPr>
            <p:nvPr/>
          </p:nvCxnSpPr>
          <p:spPr>
            <a:xfrm>
              <a:off x="3185560" y="4211372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cxnSpLocks/>
            </p:cNvCxnSpPr>
            <p:nvPr/>
          </p:nvCxnSpPr>
          <p:spPr>
            <a:xfrm>
              <a:off x="3450558" y="4009836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cxnSpLocks/>
            </p:cNvCxnSpPr>
            <p:nvPr/>
          </p:nvCxnSpPr>
          <p:spPr>
            <a:xfrm>
              <a:off x="3720349" y="3391458"/>
              <a:ext cx="321112" cy="0"/>
            </a:xfrm>
            <a:prstGeom prst="line">
              <a:avLst/>
            </a:prstGeom>
            <a:ln w="57150">
              <a:solidFill>
                <a:srgbClr val="ED6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8" name="Picture 1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1347" y="4867621"/>
            <a:ext cx="2409825" cy="100965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4076" y="3933056"/>
            <a:ext cx="2266950" cy="533400"/>
          </a:xfrm>
          <a:prstGeom prst="rect">
            <a:avLst/>
          </a:prstGeom>
        </p:spPr>
      </p:pic>
      <p:sp>
        <p:nvSpPr>
          <p:cNvPr id="150" name="Retângulo 39"/>
          <p:cNvSpPr>
            <a:spLocks noChangeArrowheads="1"/>
          </p:cNvSpPr>
          <p:nvPr/>
        </p:nvSpPr>
        <p:spPr bwMode="auto">
          <a:xfrm>
            <a:off x="2123730" y="2781328"/>
            <a:ext cx="34750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800" b="1" dirty="0">
                <a:solidFill>
                  <a:srgbClr val="FF0000"/>
                </a:solidFill>
                <a:latin typeface="Arial" charset="0"/>
              </a:rPr>
              <a:t>Time-Domain Noise Analysis</a:t>
            </a:r>
            <a:endParaRPr lang="en-US" sz="1600" b="1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tângulo 39"/>
              <p:cNvSpPr>
                <a:spLocks noChangeArrowheads="1"/>
              </p:cNvSpPr>
              <p:nvPr/>
            </p:nvSpPr>
            <p:spPr bwMode="auto">
              <a:xfrm>
                <a:off x="2555777" y="3159700"/>
                <a:ext cx="138123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de-DE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𝑫𝑪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51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777" y="3159700"/>
                <a:ext cx="1381234" cy="400110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tângulo 39"/>
              <p:cNvSpPr>
                <a:spLocks noChangeArrowheads="1"/>
              </p:cNvSpPr>
              <p:nvPr/>
            </p:nvSpPr>
            <p:spPr bwMode="auto">
              <a:xfrm>
                <a:off x="3729194" y="3159700"/>
                <a:ext cx="108843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de-DE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de-DE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52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9194" y="3159700"/>
                <a:ext cx="1088433" cy="400110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Oval 152"/>
          <p:cNvSpPr/>
          <p:nvPr/>
        </p:nvSpPr>
        <p:spPr>
          <a:xfrm>
            <a:off x="6923947" y="3937154"/>
            <a:ext cx="750193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Oval 153"/>
          <p:cNvSpPr/>
          <p:nvPr/>
        </p:nvSpPr>
        <p:spPr>
          <a:xfrm>
            <a:off x="7180811" y="4914383"/>
            <a:ext cx="604044" cy="8950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Retângulo 39"/>
          <p:cNvSpPr>
            <a:spLocks noChangeArrowheads="1"/>
          </p:cNvSpPr>
          <p:nvPr/>
        </p:nvSpPr>
        <p:spPr bwMode="auto">
          <a:xfrm>
            <a:off x="5322580" y="3193686"/>
            <a:ext cx="366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800" b="1" dirty="0">
                <a:solidFill>
                  <a:srgbClr val="FF0000"/>
                </a:solidFill>
                <a:latin typeface="Arial" charset="0"/>
              </a:rPr>
              <a:t>PSD (Power Spectral Density)</a:t>
            </a:r>
            <a:endParaRPr lang="en-US" sz="1800" b="1" dirty="0">
              <a:solidFill>
                <a:srgbClr val="FF0000"/>
              </a:solidFill>
              <a:latin typeface="Arial" charset="0"/>
            </a:endParaRPr>
          </a:p>
        </p:txBody>
      </p:sp>
      <p:cxnSp>
        <p:nvCxnSpPr>
          <p:cNvPr id="156" name="Straight Arrow Connector 155"/>
          <p:cNvCxnSpPr>
            <a:cxnSpLocks/>
            <a:endCxn id="153" idx="0"/>
          </p:cNvCxnSpPr>
          <p:nvPr/>
        </p:nvCxnSpPr>
        <p:spPr>
          <a:xfrm>
            <a:off x="7162317" y="3514195"/>
            <a:ext cx="136727" cy="42296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cxnSpLocks/>
          </p:cNvCxnSpPr>
          <p:nvPr/>
        </p:nvCxnSpPr>
        <p:spPr>
          <a:xfrm flipH="1">
            <a:off x="7674138" y="3531291"/>
            <a:ext cx="698030" cy="133633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/>
          <p:nvPr/>
        </p:nvSpPr>
        <p:spPr>
          <a:xfrm>
            <a:off x="2318465" y="5599477"/>
            <a:ext cx="605390" cy="475550"/>
          </a:xfrm>
          <a:prstGeom prst="ellipse">
            <a:avLst/>
          </a:prstGeom>
          <a:noFill/>
          <a:ln w="38100">
            <a:solidFill>
              <a:srgbClr val="008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Retângulo 39"/>
          <p:cNvSpPr>
            <a:spLocks noChangeArrowheads="1"/>
          </p:cNvSpPr>
          <p:nvPr/>
        </p:nvSpPr>
        <p:spPr bwMode="auto">
          <a:xfrm>
            <a:off x="3691207" y="4026550"/>
            <a:ext cx="9528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600" b="1" i="1" u="sng" dirty="0">
                <a:solidFill>
                  <a:srgbClr val="FF0000"/>
                </a:solidFill>
                <a:latin typeface="Arial" charset="0"/>
              </a:rPr>
              <a:t>1</a:t>
            </a:r>
            <a:r>
              <a:rPr lang="de-DE" sz="1600" b="1" i="1" u="sng" baseline="30000" dirty="0">
                <a:solidFill>
                  <a:srgbClr val="FF0000"/>
                </a:solidFill>
                <a:latin typeface="Arial" charset="0"/>
              </a:rPr>
              <a:t>st</a:t>
            </a:r>
            <a:r>
              <a:rPr lang="de-DE" sz="1600" b="1" i="1" u="sng" dirty="0">
                <a:solidFill>
                  <a:srgbClr val="FF0000"/>
                </a:solidFill>
                <a:latin typeface="Arial" charset="0"/>
              </a:rPr>
              <a:t> seed</a:t>
            </a:r>
            <a:endParaRPr lang="en-US" sz="1600" b="1" i="1" u="sng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60" name="Retângulo 39"/>
          <p:cNvSpPr>
            <a:spLocks noChangeArrowheads="1"/>
          </p:cNvSpPr>
          <p:nvPr/>
        </p:nvSpPr>
        <p:spPr bwMode="auto">
          <a:xfrm>
            <a:off x="4541098" y="5538718"/>
            <a:ext cx="1045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600" b="1" i="1" u="sng" dirty="0">
                <a:solidFill>
                  <a:srgbClr val="ED6FE7"/>
                </a:solidFill>
                <a:latin typeface="Arial" charset="0"/>
              </a:rPr>
              <a:t>2</a:t>
            </a:r>
            <a:r>
              <a:rPr lang="de-DE" sz="1600" b="1" i="1" u="sng" baseline="30000" dirty="0">
                <a:solidFill>
                  <a:srgbClr val="ED6FE7"/>
                </a:solidFill>
                <a:latin typeface="Arial" charset="0"/>
              </a:rPr>
              <a:t>nd</a:t>
            </a:r>
            <a:r>
              <a:rPr lang="de-DE" sz="1600" b="1" i="1" u="sng" dirty="0">
                <a:solidFill>
                  <a:srgbClr val="ED6FE7"/>
                </a:solidFill>
                <a:latin typeface="Arial" charset="0"/>
              </a:rPr>
              <a:t> seed</a:t>
            </a:r>
            <a:endParaRPr lang="en-US" sz="1600" b="1" i="1" u="sng" dirty="0">
              <a:solidFill>
                <a:srgbClr val="ED6FE7"/>
              </a:solidFill>
              <a:latin typeface="Arial" charset="0"/>
            </a:endParaRPr>
          </a:p>
        </p:txBody>
      </p:sp>
      <p:sp>
        <p:nvSpPr>
          <p:cNvPr id="161" name="Retângulo 39"/>
          <p:cNvSpPr>
            <a:spLocks noChangeArrowheads="1"/>
          </p:cNvSpPr>
          <p:nvPr/>
        </p:nvSpPr>
        <p:spPr bwMode="auto">
          <a:xfrm>
            <a:off x="3286125" y="5939988"/>
            <a:ext cx="45982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800" b="1" i="1" dirty="0">
                <a:solidFill>
                  <a:srgbClr val="008E69"/>
                </a:solidFill>
                <a:latin typeface="Arial" charset="0"/>
              </a:rPr>
              <a:t>↑N seeds → better statistical inference</a:t>
            </a:r>
            <a:endParaRPr lang="en-US" sz="1800" b="1" i="1" dirty="0">
              <a:solidFill>
                <a:srgbClr val="008E69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ângulo 39">
                <a:extLst>
                  <a:ext uri="{FF2B5EF4-FFF2-40B4-BE49-F238E27FC236}">
                    <a16:creationId xmlns:a16="http://schemas.microsoft.com/office/drawing/2014/main" id="{91BECCD6-1E27-403D-96E3-28EF1D809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6"/>
                <a:ext cx="1814251" cy="2554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PD equivalent circuit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solidFill>
                    <a:srgbClr val="FF0000"/>
                  </a:solidFill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Shunt Resistance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solidFill>
                    <a:srgbClr val="FF0000"/>
                  </a:solidFill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Noise </a:t>
                </a:r>
                <a:r>
                  <a:rPr lang="de-DE" sz="1600" b="1" dirty="0">
                    <a:latin typeface="Arial" charset="0"/>
                  </a:rPr>
                  <a:t>components</a:t>
                </a:r>
              </a:p>
            </p:txBody>
          </p:sp>
        </mc:Choice>
        <mc:Fallback xmlns="">
          <p:sp>
            <p:nvSpPr>
              <p:cNvPr id="61" name="Retângulo 39">
                <a:extLst>
                  <a:ext uri="{FF2B5EF4-FFF2-40B4-BE49-F238E27FC236}">
                    <a16:creationId xmlns:a16="http://schemas.microsoft.com/office/drawing/2014/main" id="{91BECCD6-1E27-403D-96E3-28EF1D809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6"/>
                <a:ext cx="1814251" cy="2554545"/>
              </a:xfrm>
              <a:prstGeom prst="rect">
                <a:avLst/>
              </a:prstGeom>
              <a:blipFill>
                <a:blip r:embed="rId12"/>
                <a:stretch>
                  <a:fillRect t="-716" r="-6040" b="-21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 descr="Imagem relacionada">
            <a:extLst>
              <a:ext uri="{FF2B5EF4-FFF2-40B4-BE49-F238E27FC236}">
                <a16:creationId xmlns:a16="http://schemas.microsoft.com/office/drawing/2014/main" id="{4E210AC6-A8CD-4812-B462-E71A6709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35" y="2977437"/>
            <a:ext cx="3117782" cy="24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38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21" grpId="0" animBg="1"/>
      <p:bldP spid="22" grpId="0" animBg="1"/>
      <p:bldP spid="23" grpId="0" animBg="1"/>
      <p:bldP spid="23" grpId="1" animBg="1"/>
      <p:bldP spid="150" grpId="0"/>
      <p:bldP spid="151" grpId="0"/>
      <p:bldP spid="152" grpId="0"/>
      <p:bldP spid="153" grpId="0" animBg="1"/>
      <p:bldP spid="154" grpId="0" animBg="1"/>
      <p:bldP spid="155" grpId="0"/>
      <p:bldP spid="158" grpId="0" animBg="1"/>
      <p:bldP spid="159" grpId="0"/>
      <p:bldP spid="160" grpId="0"/>
      <p:bldP spid="1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6200" y="76202"/>
            <a:ext cx="3199656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Bouncing Pixel circuit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557" y="548682"/>
            <a:ext cx="5495925" cy="3514725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5580114" y="3067597"/>
            <a:ext cx="2353171" cy="138912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3347866" y="4046974"/>
            <a:ext cx="1448431" cy="230365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 flipV="1">
            <a:off x="3358747" y="3088509"/>
            <a:ext cx="1404075" cy="136821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endCxn id="32" idx="0"/>
          </p:cNvCxnSpPr>
          <p:nvPr/>
        </p:nvCxnSpPr>
        <p:spPr>
          <a:xfrm flipH="1" flipV="1">
            <a:off x="5596655" y="4046974"/>
            <a:ext cx="2291338" cy="233435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6297" y="3058032"/>
            <a:ext cx="784059" cy="1005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oup 25"/>
          <p:cNvGrpSpPr/>
          <p:nvPr/>
        </p:nvGrpSpPr>
        <p:grpSpPr>
          <a:xfrm>
            <a:off x="3336282" y="4469031"/>
            <a:ext cx="4589318" cy="1942779"/>
            <a:chOff x="4508021" y="4087684"/>
            <a:chExt cx="4589318" cy="194277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8021" y="4118382"/>
              <a:ext cx="4589318" cy="188138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8" name="Rectangle 27"/>
            <p:cNvSpPr/>
            <p:nvPr/>
          </p:nvSpPr>
          <p:spPr>
            <a:xfrm>
              <a:off x="4508021" y="4087684"/>
              <a:ext cx="4589318" cy="194277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5094780" y="1716836"/>
            <a:ext cx="425505" cy="463433"/>
          </a:xfrm>
          <a:prstGeom prst="rect">
            <a:avLst/>
          </a:prstGeom>
          <a:noFill/>
          <a:ln w="38100">
            <a:solidFill>
              <a:srgbClr val="008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869" y="5907754"/>
            <a:ext cx="2204132" cy="40075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203850" y="4971650"/>
            <a:ext cx="916493" cy="978361"/>
          </a:xfrm>
          <a:prstGeom prst="rect">
            <a:avLst/>
          </a:prstGeom>
          <a:noFill/>
          <a:ln w="57150">
            <a:solidFill>
              <a:srgbClr val="008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tangle 36"/>
          <p:cNvSpPr/>
          <p:nvPr/>
        </p:nvSpPr>
        <p:spPr>
          <a:xfrm>
            <a:off x="3413657" y="1716836"/>
            <a:ext cx="425505" cy="463433"/>
          </a:xfrm>
          <a:prstGeom prst="rect">
            <a:avLst/>
          </a:prstGeom>
          <a:noFill/>
          <a:ln w="38100">
            <a:solidFill>
              <a:srgbClr val="008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oup 44"/>
          <p:cNvGrpSpPr/>
          <p:nvPr/>
        </p:nvGrpSpPr>
        <p:grpSpPr>
          <a:xfrm>
            <a:off x="3536680" y="2656254"/>
            <a:ext cx="1779874" cy="669778"/>
            <a:chOff x="169046" y="2615278"/>
            <a:chExt cx="1882674" cy="708462"/>
          </a:xfrm>
        </p:grpSpPr>
        <p:sp>
          <p:nvSpPr>
            <p:cNvPr id="39" name="Oval 38"/>
            <p:cNvSpPr/>
            <p:nvPr/>
          </p:nvSpPr>
          <p:spPr>
            <a:xfrm>
              <a:off x="169046" y="2615278"/>
              <a:ext cx="708462" cy="7084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/>
            <p:cNvSpPr/>
            <p:nvPr/>
          </p:nvSpPr>
          <p:spPr>
            <a:xfrm>
              <a:off x="1354804" y="2621050"/>
              <a:ext cx="696916" cy="6969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467132" y="854211"/>
            <a:ext cx="1849422" cy="708462"/>
            <a:chOff x="150898" y="854211"/>
            <a:chExt cx="1849422" cy="708462"/>
          </a:xfrm>
        </p:grpSpPr>
        <p:sp>
          <p:nvSpPr>
            <p:cNvPr id="41" name="Oval 40"/>
            <p:cNvSpPr/>
            <p:nvPr/>
          </p:nvSpPr>
          <p:spPr>
            <a:xfrm>
              <a:off x="150898" y="854211"/>
              <a:ext cx="708462" cy="7084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/>
            <p:cNvSpPr/>
            <p:nvPr/>
          </p:nvSpPr>
          <p:spPr>
            <a:xfrm>
              <a:off x="1303404" y="859984"/>
              <a:ext cx="696916" cy="6969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188326" y="3228796"/>
            <a:ext cx="425505" cy="416228"/>
          </a:xfrm>
          <a:prstGeom prst="rect">
            <a:avLst/>
          </a:prstGeom>
          <a:noFill/>
          <a:ln w="38100">
            <a:solidFill>
              <a:srgbClr val="ED6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tangle 46"/>
          <p:cNvSpPr/>
          <p:nvPr/>
        </p:nvSpPr>
        <p:spPr>
          <a:xfrm>
            <a:off x="7463787" y="5187672"/>
            <a:ext cx="425505" cy="416228"/>
          </a:xfrm>
          <a:prstGeom prst="rect">
            <a:avLst/>
          </a:prstGeom>
          <a:noFill/>
          <a:ln w="38100">
            <a:solidFill>
              <a:srgbClr val="ED6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/>
          <p:cNvSpPr/>
          <p:nvPr/>
        </p:nvSpPr>
        <p:spPr>
          <a:xfrm>
            <a:off x="3537274" y="2655733"/>
            <a:ext cx="669778" cy="669778"/>
          </a:xfrm>
          <a:prstGeom prst="ellipse">
            <a:avLst/>
          </a:prstGeom>
          <a:noFill/>
          <a:ln w="38100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/>
          <p:cNvSpPr/>
          <p:nvPr/>
        </p:nvSpPr>
        <p:spPr>
          <a:xfrm>
            <a:off x="4658286" y="2661191"/>
            <a:ext cx="658862" cy="658862"/>
          </a:xfrm>
          <a:prstGeom prst="ellipse">
            <a:avLst/>
          </a:prstGeom>
          <a:noFill/>
          <a:ln w="38100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Multiplication Sign 50"/>
          <p:cNvSpPr/>
          <p:nvPr/>
        </p:nvSpPr>
        <p:spPr>
          <a:xfrm>
            <a:off x="4967058" y="5828600"/>
            <a:ext cx="529754" cy="638524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050687" y="4046976"/>
                <a:ext cx="3091939" cy="46166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↔|</m:t>
                      </m:r>
                      <m:sSub>
                        <m:sSubPr>
                          <m:ctrlP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𝑫𝑬𝑻</m:t>
                          </m:r>
                        </m:sub>
                      </m:sSub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|&gt;</m:t>
                      </m:r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87" y="4046976"/>
                <a:ext cx="3091939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tângulo 39">
            <a:extLst>
              <a:ext uri="{FF2B5EF4-FFF2-40B4-BE49-F238E27FC236}">
                <a16:creationId xmlns:a16="http://schemas.microsoft.com/office/drawing/2014/main" id="{8F4E00AB-5C05-488D-BC64-2F6934AF0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14251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Bouncing Pixel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Model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Charge</a:t>
            </a:r>
            <a:r>
              <a:rPr lang="de-DE" sz="1600" b="1" dirty="0">
                <a:latin typeface="Arial" charset="0"/>
              </a:rPr>
              <a:t> injection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Mismatch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Dark</a:t>
            </a:r>
            <a:r>
              <a:rPr lang="de-DE" sz="1600" b="1" dirty="0">
                <a:latin typeface="Arial" charset="0"/>
              </a:rPr>
              <a:t> current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99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99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34" grpId="0" animBg="1"/>
      <p:bldP spid="34" grpId="1" animBg="1"/>
      <p:bldP spid="33" grpId="0" animBg="1"/>
      <p:bldP spid="37" grpId="0" animBg="1"/>
      <p:bldP spid="37" grpId="1" animBg="1"/>
      <p:bldP spid="46" grpId="0" animBg="1"/>
      <p:bldP spid="47" grpId="0" animBg="1"/>
      <p:bldP spid="49" grpId="0" animBg="1"/>
      <p:bldP spid="49" grpId="1" animBg="1"/>
      <p:bldP spid="50" grpId="0" animBg="1"/>
      <p:bldP spid="5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607"/>
          <a:stretch/>
        </p:blipFill>
        <p:spPr>
          <a:xfrm>
            <a:off x="1989872" y="1196752"/>
            <a:ext cx="7128792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1760" y="764704"/>
            <a:ext cx="5966890" cy="381591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946791" y="3185778"/>
            <a:ext cx="576064" cy="60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Rectangle 19"/>
          <p:cNvSpPr/>
          <p:nvPr/>
        </p:nvSpPr>
        <p:spPr>
          <a:xfrm>
            <a:off x="5270376" y="1385786"/>
            <a:ext cx="1461865" cy="204116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/>
          <p:cNvSpPr/>
          <p:nvPr/>
        </p:nvSpPr>
        <p:spPr>
          <a:xfrm>
            <a:off x="5270374" y="1334890"/>
            <a:ext cx="1101826" cy="669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/>
          <p:cNvSpPr/>
          <p:nvPr/>
        </p:nvSpPr>
        <p:spPr>
          <a:xfrm>
            <a:off x="5204157" y="2075427"/>
            <a:ext cx="704307" cy="669778"/>
          </a:xfrm>
          <a:prstGeom prst="ellipse">
            <a:avLst/>
          </a:prstGeom>
          <a:noFill/>
          <a:ln w="38100">
            <a:solidFill>
              <a:srgbClr val="008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/>
          <p:cNvSpPr/>
          <p:nvPr/>
        </p:nvSpPr>
        <p:spPr>
          <a:xfrm>
            <a:off x="5292080" y="2850889"/>
            <a:ext cx="1101826" cy="669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3"/>
          <p:cNvSpPr/>
          <p:nvPr/>
        </p:nvSpPr>
        <p:spPr>
          <a:xfrm>
            <a:off x="6719946" y="1385785"/>
            <a:ext cx="1658704" cy="204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936D0BB7-4FBD-47DC-8024-05148B599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2"/>
            <a:ext cx="3199656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Bouncing Pixel Operation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25" name="Retângulo 39">
            <a:extLst>
              <a:ext uri="{FF2B5EF4-FFF2-40B4-BE49-F238E27FC236}">
                <a16:creationId xmlns:a16="http://schemas.microsoft.com/office/drawing/2014/main" id="{DFD5AC41-6DB6-4F0E-90E1-737F22619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Up-Down </a:t>
            </a:r>
            <a:r>
              <a:rPr lang="de-DE" sz="1600" b="1" dirty="0">
                <a:latin typeface="Arial" charset="0"/>
              </a:rPr>
              <a:t>Switch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Tranfer Gate</a:t>
            </a:r>
            <a:r>
              <a:rPr lang="de-DE" sz="1600" b="1" dirty="0">
                <a:latin typeface="Arial" charset="0"/>
              </a:rPr>
              <a:t> select the line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SW</a:t>
            </a:r>
            <a:r>
              <a:rPr lang="de-DE" sz="1600" b="1" dirty="0">
                <a:latin typeface="Arial" charset="0"/>
              </a:rPr>
              <a:t> controls the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bouncing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5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-0.23785 0.11644 " pathEditMode="relative" rAng="0" ptsTypes="AA">
                                      <p:cBhvr>
                                        <p:cTn id="49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92" y="581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2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900" y="129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A10"/>
                                      </p:to>
                                    </p:animClr>
                                    <p:set>
                                      <p:cBhvr>
                                        <p:cTn id="6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7">
            <a:extLst>
              <a:ext uri="{FF2B5EF4-FFF2-40B4-BE49-F238E27FC236}">
                <a16:creationId xmlns:a16="http://schemas.microsoft.com/office/drawing/2014/main" id="{E7CE6407-E69E-491D-8A6C-E54FC1169E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"/>
          <a:stretch/>
        </p:blipFill>
        <p:spPr>
          <a:xfrm>
            <a:off x="1989872" y="1196752"/>
            <a:ext cx="7128792" cy="51435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Bouncing Pixel Shared Circuit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91880" y="2132856"/>
            <a:ext cx="864096" cy="792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3"/>
          <p:cNvSpPr/>
          <p:nvPr/>
        </p:nvSpPr>
        <p:spPr>
          <a:xfrm>
            <a:off x="5004048" y="1508317"/>
            <a:ext cx="1584176" cy="204116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tangle 25"/>
          <p:cNvSpPr/>
          <p:nvPr/>
        </p:nvSpPr>
        <p:spPr>
          <a:xfrm>
            <a:off x="4549670" y="5085186"/>
            <a:ext cx="1174458" cy="45699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tangle 62"/>
          <p:cNvSpPr/>
          <p:nvPr/>
        </p:nvSpPr>
        <p:spPr>
          <a:xfrm>
            <a:off x="230701" y="677535"/>
            <a:ext cx="2419106" cy="163674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prstDash val="dash"/>
          </a:ln>
          <a:effectLst>
            <a:glow rad="127000">
              <a:schemeClr val="accent1">
                <a:alpha val="3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 flipV="1">
            <a:off x="247327" y="689925"/>
            <a:ext cx="954994" cy="16148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2402790" y="1301717"/>
            <a:ext cx="432707" cy="39909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120438" y="688195"/>
            <a:ext cx="13725" cy="16260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99592" y="476674"/>
                <a:ext cx="4753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𝑽𝒎𝒂𝒙</m:t>
                      </m:r>
                    </m:oMath>
                  </m:oMathPara>
                </a14:m>
                <a:endPara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76674"/>
                <a:ext cx="475398" cy="276999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730917" y="2277084"/>
                <a:ext cx="522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𝑽𝒎𝒊𝒏</m:t>
                      </m:r>
                    </m:oMath>
                  </m:oMathPara>
                </a14:m>
                <a:endPara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917" y="2277084"/>
                <a:ext cx="522938" cy="276999"/>
              </a:xfrm>
              <a:prstGeom prst="rect">
                <a:avLst/>
              </a:prstGeom>
              <a:blipFill>
                <a:blip r:embed="rId7"/>
                <a:stretch>
                  <a:fillRect r="-58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103089" y="1268760"/>
                <a:ext cx="508473" cy="338554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𝜟</m:t>
                      </m:r>
                      <m:r>
                        <a:rPr lang="de-DE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9" y="1268760"/>
                <a:ext cx="50847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cxnSpLocks/>
          </p:cNvCxnSpPr>
          <p:nvPr/>
        </p:nvCxnSpPr>
        <p:spPr>
          <a:xfrm flipV="1">
            <a:off x="2145753" y="1484784"/>
            <a:ext cx="483911" cy="8182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</p:cNvCxnSpPr>
          <p:nvPr/>
        </p:nvCxnSpPr>
        <p:spPr>
          <a:xfrm flipH="1" flipV="1">
            <a:off x="1202321" y="688195"/>
            <a:ext cx="954994" cy="16148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36694" y="1339467"/>
                <a:ext cx="522938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𝒖𝒑</m:t>
                          </m:r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94" y="1339467"/>
                <a:ext cx="522938" cy="362279"/>
              </a:xfrm>
              <a:prstGeom prst="rect">
                <a:avLst/>
              </a:prstGeom>
              <a:blipFill>
                <a:blip r:embed="rId9"/>
                <a:stretch>
                  <a:fillRect r="-11628" b="-135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534443" y="1048922"/>
                <a:ext cx="522938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𝒅𝒐𝒘𝒏</m:t>
                          </m:r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443" y="1048922"/>
                <a:ext cx="522938" cy="362279"/>
              </a:xfrm>
              <a:prstGeom prst="rect">
                <a:avLst/>
              </a:prstGeom>
              <a:blipFill>
                <a:blip r:embed="rId10"/>
                <a:stretch>
                  <a:fillRect r="-51765" b="-135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5635" y="619309"/>
            <a:ext cx="1512642" cy="9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228986" y="1912485"/>
                <a:ext cx="522938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𝒖𝒑</m:t>
                          </m:r>
                          <m:r>
                            <a:rPr lang="de-DE" sz="1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986" y="1912485"/>
                <a:ext cx="522938" cy="362279"/>
              </a:xfrm>
              <a:prstGeom prst="rect">
                <a:avLst/>
              </a:prstGeom>
              <a:blipFill>
                <a:blip r:embed="rId12"/>
                <a:stretch>
                  <a:fillRect r="-12941" b="-135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8388424" y="1824331"/>
            <a:ext cx="561446" cy="533920"/>
          </a:xfrm>
          <a:prstGeom prst="ellipse">
            <a:avLst/>
          </a:prstGeom>
          <a:noFill/>
          <a:ln w="38100">
            <a:solidFill>
              <a:srgbClr val="008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733892" y="710366"/>
                <a:ext cx="1142364" cy="338554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𝜟</m:t>
                      </m:r>
                      <m:r>
                        <a:rPr lang="de-DE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e-DE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de-DE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𝑫𝑫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892" y="710366"/>
                <a:ext cx="1142364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39">
            <a:extLst>
              <a:ext uri="{FF2B5EF4-FFF2-40B4-BE49-F238E27FC236}">
                <a16:creationId xmlns:a16="http://schemas.microsoft.com/office/drawing/2014/main" id="{C6D0F3A6-6727-44C4-A1F4-2FE0A1033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14251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Counter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Shift-Register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Column-shared </a:t>
            </a:r>
            <a:r>
              <a:rPr lang="de-DE" sz="1600" b="1" dirty="0">
                <a:latin typeface="Arial" charset="0"/>
              </a:rPr>
              <a:t>circuit</a:t>
            </a:r>
            <a:endParaRPr lang="de-DE" sz="1600" b="1" dirty="0">
              <a:solidFill>
                <a:srgbClr val="FF0000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3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2361 0.06829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" y="3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7" presetClass="emph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10469 0.00278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3" y="13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-0.19045 0.00278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602 L -0.70191 0.06458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1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77556E-17 L 0.15694 0.21829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47" y="1090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191 0.06458 L -0.7158 0.38403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0.26892 -0.00185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6" grpId="0" animBg="1"/>
      <p:bldP spid="26" grpId="1" animBg="1"/>
      <p:bldP spid="63" grpId="0" animBg="1"/>
      <p:bldP spid="65" grpId="0" animBg="1"/>
      <p:bldP spid="65" grpId="1" animBg="1"/>
      <p:bldP spid="65" grpId="2" animBg="1"/>
      <p:bldP spid="67" grpId="0"/>
      <p:bldP spid="67" grpId="1"/>
      <p:bldP spid="68" grpId="0"/>
      <p:bldP spid="68" grpId="1"/>
      <p:bldP spid="69" grpId="0" animBg="1"/>
      <p:bldP spid="72" grpId="0"/>
      <p:bldP spid="73" grpId="0"/>
      <p:bldP spid="75" grpId="0"/>
      <p:bldP spid="25" grpId="0" animBg="1"/>
      <p:bldP spid="25" grpId="1" animBg="1"/>
      <p:bldP spid="25" grpId="2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521" y="679171"/>
            <a:ext cx="2455200" cy="4891705"/>
          </a:xfrm>
          <a:prstGeom prst="rect">
            <a:avLst/>
          </a:prstGeom>
          <a:ln>
            <a:noFill/>
            <a:prstDash val="dash"/>
          </a:ln>
          <a:effectLst>
            <a:glow rad="127000">
              <a:schemeClr val="accent1">
                <a:alpha val="67000"/>
              </a:schemeClr>
            </a:glow>
          </a:effec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Reconstructed Voltage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210" y="4869162"/>
            <a:ext cx="3935950" cy="78068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187337" y="4809717"/>
            <a:ext cx="463760" cy="805441"/>
            <a:chOff x="1626125" y="4827496"/>
            <a:chExt cx="713627" cy="1191038"/>
          </a:xfrm>
        </p:grpSpPr>
        <p:sp>
          <p:nvSpPr>
            <p:cNvPr id="22" name="Oval 21"/>
            <p:cNvSpPr/>
            <p:nvPr/>
          </p:nvSpPr>
          <p:spPr>
            <a:xfrm>
              <a:off x="1763688" y="4827496"/>
              <a:ext cx="576064" cy="5456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/>
            <p:cNvSpPr/>
            <p:nvPr/>
          </p:nvSpPr>
          <p:spPr>
            <a:xfrm>
              <a:off x="1626125" y="5472898"/>
              <a:ext cx="576064" cy="5456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365" y="3956004"/>
            <a:ext cx="2447356" cy="1627430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6557107" y="3957734"/>
            <a:ext cx="954994" cy="16148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704842" y="4495008"/>
            <a:ext cx="432707" cy="39909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H="1">
            <a:off x="6430218" y="3972630"/>
            <a:ext cx="13725" cy="16260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168898" y="3744483"/>
                <a:ext cx="4753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𝑽𝒎𝒂𝒙</m:t>
                      </m:r>
                    </m:oMath>
                  </m:oMathPara>
                </a14:m>
                <a:endPara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98" y="3744483"/>
                <a:ext cx="475398" cy="276999"/>
              </a:xfrm>
              <a:prstGeom prst="rect">
                <a:avLst/>
              </a:prstGeom>
              <a:blipFill>
                <a:blip r:embed="rId7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145128" y="5544893"/>
                <a:ext cx="522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𝑽𝒎𝒊𝒏</m:t>
                      </m:r>
                    </m:oMath>
                  </m:oMathPara>
                </a14:m>
                <a:endPara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128" y="5544893"/>
                <a:ext cx="522938" cy="276999"/>
              </a:xfrm>
              <a:prstGeom prst="rect">
                <a:avLst/>
              </a:prstGeom>
              <a:blipFill>
                <a:blip r:embed="rId8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>
            <a:cxnSpLocks/>
          </p:cNvCxnSpPr>
          <p:nvPr/>
        </p:nvCxnSpPr>
        <p:spPr>
          <a:xfrm flipH="1" flipV="1">
            <a:off x="7512101" y="3956004"/>
            <a:ext cx="954994" cy="16148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 flipV="1">
            <a:off x="7506005" y="2347466"/>
            <a:ext cx="954994" cy="161486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 flipV="1">
            <a:off x="8452970" y="1444543"/>
            <a:ext cx="544190" cy="91767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</p:cNvCxnSpPr>
          <p:nvPr/>
        </p:nvCxnSpPr>
        <p:spPr>
          <a:xfrm flipV="1">
            <a:off x="8463092" y="4664408"/>
            <a:ext cx="544190" cy="9176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 flipV="1">
            <a:off x="6561228" y="3952843"/>
            <a:ext cx="954994" cy="161486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H="1">
            <a:off x="6430616" y="653942"/>
            <a:ext cx="41726" cy="494362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182486" y="2675024"/>
                <a:ext cx="508473" cy="338554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486" y="2675024"/>
                <a:ext cx="5084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187782" y="4547232"/>
                <a:ext cx="508473" cy="338554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𝜟</m:t>
                      </m:r>
                      <m:r>
                        <a:rPr lang="de-DE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782" y="4547232"/>
                <a:ext cx="508473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8695597" y="1268762"/>
            <a:ext cx="432707" cy="3990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51240" y="4021614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38149" y="5533782"/>
            <a:ext cx="249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8197483" y="815997"/>
            <a:ext cx="549659" cy="5252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172400" y="815999"/>
                <a:ext cx="631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de-DE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400" y="815999"/>
                <a:ext cx="631840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ângulo 39">
                <a:extLst>
                  <a:ext uri="{FF2B5EF4-FFF2-40B4-BE49-F238E27FC236}">
                    <a16:creationId xmlns:a16="http://schemas.microsoft.com/office/drawing/2014/main" id="{1346B7E9-E93F-4061-92CC-CBF443430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4"/>
                <a:ext cx="1814251" cy="2185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DE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1" dirty="0">
                    <a:latin typeface="Arial" charset="0"/>
                  </a:rPr>
                  <a:t>features HDR and high Sensitivity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Limited by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ADC</a:t>
                </a:r>
                <a:r>
                  <a:rPr lang="de-DE" sz="1600" b="1" dirty="0">
                    <a:latin typeface="Arial" charset="0"/>
                  </a:rPr>
                  <a:t> and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Counter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55" name="Retângulo 39">
                <a:extLst>
                  <a:ext uri="{FF2B5EF4-FFF2-40B4-BE49-F238E27FC236}">
                    <a16:creationId xmlns:a16="http://schemas.microsoft.com/office/drawing/2014/main" id="{1346B7E9-E93F-4061-92CC-CBF443430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4"/>
                <a:ext cx="1814251" cy="2185214"/>
              </a:xfrm>
              <a:prstGeom prst="rect">
                <a:avLst/>
              </a:prstGeom>
              <a:blipFill>
                <a:blip r:embed="rId12"/>
                <a:stretch>
                  <a:fillRect t="-836" r="-53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2E9BF6C9-D8EE-4EC4-8026-97B671C5E6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2030" y="692698"/>
            <a:ext cx="3479140" cy="38990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0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88889E-6 -1.48148E-6 L -3.88889E-6 -0.23171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0" grpId="1"/>
      <p:bldP spid="31" grpId="0"/>
      <p:bldP spid="31" grpId="1"/>
      <p:bldP spid="42" grpId="0" animBg="1"/>
      <p:bldP spid="43" grpId="0" animBg="1"/>
      <p:bldP spid="43" grpId="1" animBg="1"/>
      <p:bldP spid="44" grpId="0" animBg="1"/>
      <p:bldP spid="45" grpId="0"/>
      <p:bldP spid="46" grpId="0"/>
      <p:bldP spid="47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4F150A3-7AB1-49CD-AD76-D77D9BA19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550" y="638547"/>
            <a:ext cx="7012259" cy="581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Why IoT?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10" name="Retângulo 39">
            <a:extLst>
              <a:ext uri="{FF2B5EF4-FFF2-40B4-BE49-F238E27FC236}">
                <a16:creationId xmlns:a16="http://schemas.microsoft.com/office/drawing/2014/main" id="{981905FF-B073-4C8F-8A11-5415F8FA4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58881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Sensors </a:t>
            </a:r>
            <a:r>
              <a:rPr lang="de-DE" sz="1600" b="1" dirty="0">
                <a:latin typeface="Arial" charset="0"/>
              </a:rPr>
              <a:t>everywhere</a:t>
            </a:r>
          </a:p>
          <a:p>
            <a:pPr marL="285750" indent="-285750" algn="r"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Measurement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accuracy</a:t>
            </a:r>
            <a:r>
              <a:rPr lang="de-DE" sz="1600" b="1" dirty="0">
                <a:latin typeface="Arial" charset="0"/>
              </a:rPr>
              <a:t> </a:t>
            </a:r>
          </a:p>
          <a:p>
            <a:pPr marL="285750" indent="-285750" algn="r"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Big</a:t>
            </a:r>
            <a:r>
              <a:rPr lang="de-DE" sz="1600" b="1" dirty="0">
                <a:latin typeface="Arial" charset="0"/>
              </a:rPr>
              <a:t> data</a:t>
            </a:r>
          </a:p>
          <a:p>
            <a:pPr marL="285750" indent="-285750" algn="r"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Smarter</a:t>
            </a:r>
            <a:r>
              <a:rPr lang="de-DE" sz="1600" b="1" dirty="0">
                <a:latin typeface="Arial" charset="0"/>
              </a:rPr>
              <a:t> devices and processes</a:t>
            </a:r>
          </a:p>
        </p:txBody>
      </p:sp>
    </p:spTree>
    <p:extLst>
      <p:ext uri="{BB962C8B-B14F-4D97-AF65-F5344CB8AC3E}">
        <p14:creationId xmlns:p14="http://schemas.microsoft.com/office/powerpoint/2010/main" val="308254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Current Gain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5550" y="599800"/>
            <a:ext cx="5966890" cy="38159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08192" y="764704"/>
            <a:ext cx="2016224" cy="3528392"/>
          </a:xfrm>
          <a:prstGeom prst="rect">
            <a:avLst/>
          </a:prstGeom>
          <a:noFill/>
          <a:ln>
            <a:solidFill>
              <a:srgbClr val="008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4963950" y="770280"/>
            <a:ext cx="648072" cy="35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39"/>
              <p:cNvSpPr>
                <a:spLocks noChangeArrowheads="1"/>
              </p:cNvSpPr>
              <p:nvPr/>
            </p:nvSpPr>
            <p:spPr bwMode="auto">
              <a:xfrm>
                <a:off x="2267744" y="5497488"/>
                <a:ext cx="2440692" cy="379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 dirty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</a:rPr>
                            <m:t>𝒊𝒏𝒕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8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sSub>
                            <m:sSubPr>
                              <m:ctrlPr>
                                <a:rPr lang="de-DE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de-DE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sup>
                      </m:sSup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l-GR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𝜟</m:t>
                      </m:r>
                      <m:r>
                        <a:rPr lang="de-DE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800" b="1" i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20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5497488"/>
                <a:ext cx="2440692" cy="379784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306510" y="4859868"/>
                <a:ext cx="24095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de-DE" sz="1800" b="1" dirty="0">
                    <a:solidFill>
                      <a:srgbClr val="FF0000"/>
                    </a:solidFill>
                  </a:rPr>
                  <a:t>↑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de-DE" sz="1800" b="1" dirty="0"/>
                  <a:t>:   </a:t>
                </a:r>
                <a14:m>
                  <m:oMath xmlns:m="http://schemas.openxmlformats.org/officeDocument/2006/math"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𝑺𝑵</m:t>
                    </m:r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de-DE" sz="1800" b="1" i="1" dirty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𝑺𝑵</m:t>
                    </m:r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endParaRPr lang="en-US" sz="18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510" y="4859868"/>
                <a:ext cx="2409506" cy="369332"/>
              </a:xfrm>
              <a:prstGeom prst="rect">
                <a:avLst/>
              </a:prstGeom>
              <a:blipFill>
                <a:blip r:embed="rId5"/>
                <a:stretch>
                  <a:fillRect l="-2020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09B42492-A088-4663-952D-731E7C48C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48" y="5283716"/>
            <a:ext cx="4210050" cy="88582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311427" y="5244354"/>
            <a:ext cx="786919" cy="865910"/>
          </a:xfrm>
          <a:prstGeom prst="rect">
            <a:avLst/>
          </a:prstGeom>
          <a:noFill/>
          <a:ln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39">
                <a:extLst>
                  <a:ext uri="{FF2B5EF4-FFF2-40B4-BE49-F238E27FC236}">
                    <a16:creationId xmlns:a16="http://schemas.microsoft.com/office/drawing/2014/main" id="{F7FD626E-B6ED-4B1E-8E2A-04127BF0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5" y="727246"/>
                <a:ext cx="1814251" cy="2554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Bonus: Current Gain (</a:t>
                </a:r>
                <a14:m>
                  <m:oMath xmlns:m="http://schemas.openxmlformats.org/officeDocument/2006/math">
                    <m:r>
                      <a:rPr lang="de-DE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de-DE" sz="1600" b="1" dirty="0">
                    <a:latin typeface="Arial" charset="0"/>
                  </a:rPr>
                  <a:t>)</a:t>
                </a: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Ratio</a:t>
                </a:r>
                <a:r>
                  <a:rPr lang="de-DE" sz="1600" b="1" dirty="0">
                    <a:latin typeface="Arial" charset="0"/>
                  </a:rPr>
                  <a:t> between transistor sizes</a:t>
                </a:r>
                <a:endParaRPr lang="de-DE" sz="1600" b="1" dirty="0">
                  <a:solidFill>
                    <a:srgbClr val="FF0000"/>
                  </a:solidFill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endParaRPr lang="de-DE" sz="1600" b="1" dirty="0">
                  <a:latin typeface="Arial" charset="0"/>
                </a:endParaRPr>
              </a:p>
              <a:p>
                <a:pPr algn="r">
                  <a:spcBef>
                    <a:spcPct val="50000"/>
                  </a:spcBef>
                </a:pPr>
                <a:r>
                  <a:rPr lang="de-DE" sz="1600" b="1" dirty="0">
                    <a:latin typeface="Arial" charset="0"/>
                  </a:rPr>
                  <a:t>Affects </a:t>
                </a:r>
                <a:r>
                  <a:rPr lang="de-DE" sz="1600" b="1" dirty="0">
                    <a:solidFill>
                      <a:srgbClr val="FF0000"/>
                    </a:solidFill>
                    <a:latin typeface="Arial" charset="0"/>
                  </a:rPr>
                  <a:t>sensitivity only</a:t>
                </a:r>
              </a:p>
            </p:txBody>
          </p:sp>
        </mc:Choice>
        <mc:Fallback xmlns="">
          <p:sp>
            <p:nvSpPr>
              <p:cNvPr id="28" name="Retângulo 39">
                <a:extLst>
                  <a:ext uri="{FF2B5EF4-FFF2-40B4-BE49-F238E27FC236}">
                    <a16:creationId xmlns:a16="http://schemas.microsoft.com/office/drawing/2014/main" id="{F7FD626E-B6ED-4B1E-8E2A-04127BF07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25" y="727246"/>
                <a:ext cx="1814251" cy="2554545"/>
              </a:xfrm>
              <a:prstGeom prst="rect">
                <a:avLst/>
              </a:prstGeom>
              <a:blipFill>
                <a:blip r:embed="rId7"/>
                <a:stretch>
                  <a:fillRect t="-716" r="-5705" b="-21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CA0EDA1B-7D8D-4DEA-97B8-6AAF6AA78B38}"/>
              </a:ext>
            </a:extLst>
          </p:cNvPr>
          <p:cNvGrpSpPr/>
          <p:nvPr/>
        </p:nvGrpSpPr>
        <p:grpSpPr>
          <a:xfrm>
            <a:off x="2348443" y="2350061"/>
            <a:ext cx="5962982" cy="1682117"/>
            <a:chOff x="-1322496" y="1916832"/>
            <a:chExt cx="5962982" cy="1682117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53072544-9CC8-40BC-860A-81D25C355A44}"/>
                </a:ext>
              </a:extLst>
            </p:cNvPr>
            <p:cNvSpPr/>
            <p:nvPr/>
          </p:nvSpPr>
          <p:spPr>
            <a:xfrm>
              <a:off x="-1322496" y="1916832"/>
              <a:ext cx="5962982" cy="16821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FFFF"/>
              </a:solidFill>
            </a:ln>
            <a:effectLst>
              <a:glow rad="127000">
                <a:schemeClr val="accent1">
                  <a:alpha val="3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-1254546" y="1987954"/>
              <a:ext cx="5855418" cy="1510750"/>
              <a:chOff x="1503955" y="2888367"/>
              <a:chExt cx="6631741" cy="16344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503955" y="2888367"/>
                <a:ext cx="5107127" cy="1634491"/>
                <a:chOff x="395402" y="1362459"/>
                <a:chExt cx="5107127" cy="1634491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5402" y="1362459"/>
                  <a:ext cx="4790564" cy="163449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1166335" y="2204864"/>
                      <a:ext cx="1015174" cy="39958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just">
                        <a:spcBef>
                          <a:spcPct val="50000"/>
                        </a:spcBef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800" b="1" i="1" dirty="0">
                                <a:latin typeface="Cambria Math" panose="02040503050406030204" pitchFamily="18" charset="0"/>
                              </a:rPr>
                              <m:t>𝑺𝑵</m:t>
                            </m:r>
                            <m:sSub>
                              <m:sSubPr>
                                <m:ctrlPr>
                                  <a:rPr lang="de-DE" sz="18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de-DE" sz="1800" b="1" i="1" dirty="0">
                                    <a:latin typeface="Cambria Math" panose="02040503050406030204" pitchFamily="18" charset="0"/>
                                  </a:rPr>
                                  <m:t>𝒊𝒏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800" b="1" dirty="0">
                        <a:latin typeface="Arial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Rectangle 2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6335" y="2204864"/>
                      <a:ext cx="1015174" cy="39958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4367530" y="2204864"/>
                      <a:ext cx="1134999" cy="39958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just">
                        <a:spcBef>
                          <a:spcPct val="50000"/>
                        </a:spcBef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800" b="1" i="1" dirty="0">
                                <a:latin typeface="Cambria Math" panose="02040503050406030204" pitchFamily="18" charset="0"/>
                              </a:rPr>
                              <m:t>𝑺𝑵</m:t>
                            </m:r>
                            <m:sSub>
                              <m:sSubPr>
                                <m:ctrlPr>
                                  <a:rPr lang="de-DE" sz="18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de-DE" sz="1800" b="1" i="1" dirty="0">
                                    <a:latin typeface="Cambria Math" panose="02040503050406030204" pitchFamily="18" charset="0"/>
                                  </a:rPr>
                                  <m:t>𝒐𝒖𝒕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800" b="1" dirty="0">
                        <a:latin typeface="Arial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7530" y="2204864"/>
                      <a:ext cx="1134999" cy="39958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6484" y="3233567"/>
                <a:ext cx="1659212" cy="1171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76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Chip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A7D17-2194-49B4-9A14-0D8F236E9562}"/>
              </a:ext>
            </a:extLst>
          </p:cNvPr>
          <p:cNvSpPr/>
          <p:nvPr/>
        </p:nvSpPr>
        <p:spPr>
          <a:xfrm>
            <a:off x="-9843" y="518797"/>
            <a:ext cx="9158478" cy="603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9A60695-6516-4E5C-8F75-A40505D5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43" y="2114671"/>
            <a:ext cx="6526059" cy="444055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45A4639-6E1A-43A5-8043-3F8AED973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88" y="818892"/>
            <a:ext cx="6870023" cy="12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Chip Design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F9D942E-0B05-458C-9AC1-487FB2AA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302" y="565594"/>
            <a:ext cx="5949190" cy="5897902"/>
          </a:xfrm>
          <a:prstGeom prst="rect">
            <a:avLst/>
          </a:prstGeom>
        </p:spPr>
      </p:pic>
      <p:sp>
        <p:nvSpPr>
          <p:cNvPr id="5" name="Retângulo 39">
            <a:extLst>
              <a:ext uri="{FF2B5EF4-FFF2-40B4-BE49-F238E27FC236}">
                <a16:creationId xmlns:a16="http://schemas.microsoft.com/office/drawing/2014/main" id="{D19C6E51-6D45-4053-91F3-E31C98889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14251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TSMC 180 nm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32x32 </a:t>
            </a:r>
            <a:r>
              <a:rPr lang="de-DE" sz="1600" b="1" dirty="0">
                <a:latin typeface="Arial" charset="0"/>
              </a:rPr>
              <a:t>camera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Can be used for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MIMO</a:t>
            </a:r>
          </a:p>
        </p:txBody>
      </p:sp>
    </p:spTree>
    <p:extLst>
      <p:ext uri="{BB962C8B-B14F-4D97-AF65-F5344CB8AC3E}">
        <p14:creationId xmlns:p14="http://schemas.microsoft.com/office/powerpoint/2010/main" val="335793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Fabricated Chip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5" name="Retângulo 39">
            <a:extLst>
              <a:ext uri="{FF2B5EF4-FFF2-40B4-BE49-F238E27FC236}">
                <a16:creationId xmlns:a16="http://schemas.microsoft.com/office/drawing/2014/main" id="{D19C6E51-6D45-4053-91F3-E31C98889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142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Delivered</a:t>
            </a:r>
            <a:r>
              <a:rPr lang="de-DE" sz="1600" b="1" dirty="0">
                <a:latin typeface="Arial" charset="0"/>
              </a:rPr>
              <a:t> and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packaged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172238-2B39-40C4-B44C-DE5363401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2" t="1668" r="5407" b="3031"/>
          <a:stretch/>
        </p:blipFill>
        <p:spPr>
          <a:xfrm>
            <a:off x="2623785" y="598394"/>
            <a:ext cx="5809283" cy="58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PCB Design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E60520F-DA86-4CCD-81CD-551DBE0CB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" t="2917" r="1394" b="1467"/>
          <a:stretch/>
        </p:blipFill>
        <p:spPr>
          <a:xfrm>
            <a:off x="2312369" y="727245"/>
            <a:ext cx="4995936" cy="3493844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65000"/>
              </a:schemeClr>
            </a:glo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40D3E7E-1985-42F9-BF58-D9799703F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4" y="2660177"/>
            <a:ext cx="5067943" cy="3584642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65000"/>
              </a:schemeClr>
            </a:glow>
          </a:effectLst>
        </p:spPr>
      </p:pic>
      <p:sp>
        <p:nvSpPr>
          <p:cNvPr id="5" name="Retângulo 39">
            <a:extLst>
              <a:ext uri="{FF2B5EF4-FFF2-40B4-BE49-F238E27FC236}">
                <a16:creationId xmlns:a16="http://schemas.microsoft.com/office/drawing/2014/main" id="{BA6BF6E3-8277-4B46-AD44-B946D502E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1425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PCB</a:t>
            </a:r>
            <a:r>
              <a:rPr lang="de-DE" sz="1600" b="1" dirty="0">
                <a:latin typeface="Arial" charset="0"/>
              </a:rPr>
              <a:t> Designed to test the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chip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Debug</a:t>
            </a:r>
            <a:r>
              <a:rPr lang="de-DE" sz="1600" b="1" dirty="0">
                <a:latin typeface="Arial" charset="0"/>
              </a:rPr>
              <a:t> when it shows up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Analyse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GDS</a:t>
            </a:r>
            <a:r>
              <a:rPr lang="de-DE" sz="1600" b="1" dirty="0">
                <a:latin typeface="Arial" charset="0"/>
              </a:rPr>
              <a:t> to find short-circuit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Can be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restored</a:t>
            </a:r>
            <a:r>
              <a:rPr lang="de-DE" sz="1600" b="1" dirty="0">
                <a:latin typeface="Arial" charset="0"/>
              </a:rPr>
              <a:t>?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Some short-circuit!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35E7003-70D8-454F-8FEE-29E40133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391" y="5030052"/>
            <a:ext cx="456323" cy="459438"/>
          </a:xfrm>
          <a:prstGeom prst="rect">
            <a:avLst/>
          </a:prstGeom>
        </p:spPr>
      </p:pic>
      <p:pic>
        <p:nvPicPr>
          <p:cNvPr id="8" name="Picture 54">
            <a:extLst>
              <a:ext uri="{FF2B5EF4-FFF2-40B4-BE49-F238E27FC236}">
                <a16:creationId xmlns:a16="http://schemas.microsoft.com/office/drawing/2014/main" id="{80C10973-EC4C-4290-9B7B-84034C5ED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550" y="896340"/>
            <a:ext cx="2433206" cy="154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Chip?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A7D17-2194-49B4-9A14-0D8F236E9562}"/>
              </a:ext>
            </a:extLst>
          </p:cNvPr>
          <p:cNvSpPr/>
          <p:nvPr/>
        </p:nvSpPr>
        <p:spPr>
          <a:xfrm>
            <a:off x="-9843" y="518797"/>
            <a:ext cx="9158478" cy="603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9A60695-6516-4E5C-8F75-A40505D5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43" y="2114671"/>
            <a:ext cx="6526059" cy="444055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9E5848-D571-42A6-875C-84DF31880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84" y="780951"/>
            <a:ext cx="6870023" cy="12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Conclusions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4" name="Retângulo 39"/>
          <p:cNvSpPr>
            <a:spLocks noChangeArrowheads="1"/>
          </p:cNvSpPr>
          <p:nvPr/>
        </p:nvSpPr>
        <p:spPr bwMode="auto">
          <a:xfrm>
            <a:off x="2122784" y="955756"/>
            <a:ext cx="6868816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Core basis</a:t>
            </a:r>
            <a:r>
              <a:rPr lang="en-US" sz="1600" b="1" dirty="0">
                <a:latin typeface="Arial" charset="0"/>
              </a:rPr>
              <a:t> for the 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next step </a:t>
            </a:r>
            <a:r>
              <a:rPr lang="en-US" sz="1600" b="1" dirty="0">
                <a:latin typeface="Arial" charset="0"/>
              </a:rPr>
              <a:t>of the 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PhD </a:t>
            </a:r>
            <a:r>
              <a:rPr lang="en-US" sz="1600" b="1" dirty="0">
                <a:latin typeface="Arial" charset="0"/>
              </a:rPr>
              <a:t>was presented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endParaRPr lang="en-US" sz="1600" b="1" dirty="0">
              <a:latin typeface="Arial" charset="0"/>
            </a:endParaRP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VLC</a:t>
            </a:r>
            <a:r>
              <a:rPr lang="en-US" sz="1600" b="1" dirty="0">
                <a:latin typeface="Arial" charset="0"/>
              </a:rPr>
              <a:t> as an 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alternative</a:t>
            </a:r>
            <a:r>
              <a:rPr lang="en-US" sz="1600" b="1" dirty="0">
                <a:latin typeface="Arial" charset="0"/>
              </a:rPr>
              <a:t> to RF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endParaRPr lang="en-US" sz="1600" b="1" dirty="0">
              <a:latin typeface="Arial" charset="0"/>
            </a:endParaRP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latin typeface="Arial" charset="0"/>
              </a:rPr>
              <a:t>Autonomous node as 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integrated solution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endParaRPr lang="en-US" sz="1600" b="1" dirty="0">
              <a:solidFill>
                <a:srgbClr val="FF0000"/>
              </a:solidFill>
              <a:latin typeface="Arial" charset="0"/>
            </a:endParaRP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Bouncing Pixel</a:t>
            </a:r>
            <a:r>
              <a:rPr lang="en-US" sz="1600" b="1" dirty="0">
                <a:latin typeface="Arial" charset="0"/>
              </a:rPr>
              <a:t> with extended saturation capability and high 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sensitivity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endParaRPr lang="en-US" sz="1600" b="1" dirty="0">
              <a:latin typeface="Arial" charset="0"/>
            </a:endParaRP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Chip</a:t>
            </a:r>
            <a:r>
              <a:rPr lang="en-US" sz="1600" b="1" dirty="0">
                <a:latin typeface="Arial" charset="0"/>
              </a:rPr>
              <a:t> and 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PCB</a:t>
            </a:r>
            <a:r>
              <a:rPr lang="en-US" sz="1600" b="1" dirty="0">
                <a:latin typeface="Arial" charset="0"/>
              </a:rPr>
              <a:t> fabricated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endParaRPr lang="en-US" sz="1600" b="1" dirty="0">
              <a:latin typeface="Arial" charset="0"/>
            </a:endParaRP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rial" charset="0"/>
              </a:rPr>
              <a:t>Paper under revision</a:t>
            </a:r>
            <a:r>
              <a:rPr lang="en-US" sz="1600" b="1" dirty="0">
                <a:latin typeface="Arial" charset="0"/>
              </a:rPr>
              <a:t> “A readout integrated circuit for sensitive infrared photodetection operating in intense backgrounds”</a:t>
            </a:r>
          </a:p>
          <a:p>
            <a:pPr marL="914400" lvl="1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latin typeface="Arial" charset="0"/>
              </a:rPr>
              <a:t>Sensors and Actuators A: Physical</a:t>
            </a:r>
          </a:p>
        </p:txBody>
      </p:sp>
      <p:pic>
        <p:nvPicPr>
          <p:cNvPr id="2054" name="Picture 6" descr="Resultado de imagem para transparent background exclamação">
            <a:extLst>
              <a:ext uri="{FF2B5EF4-FFF2-40B4-BE49-F238E27FC236}">
                <a16:creationId xmlns:a16="http://schemas.microsoft.com/office/drawing/2014/main" id="{CDA64147-B5F7-4535-BADA-3191960C4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0" t="12660" r="33410" b="12660"/>
          <a:stretch/>
        </p:blipFill>
        <p:spPr bwMode="auto">
          <a:xfrm>
            <a:off x="467544" y="2060848"/>
            <a:ext cx="1224136" cy="273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73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Next Steps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1A7D17-2194-49B4-9A14-0D8F236E9562}"/>
              </a:ext>
            </a:extLst>
          </p:cNvPr>
          <p:cNvSpPr/>
          <p:nvPr/>
        </p:nvSpPr>
        <p:spPr>
          <a:xfrm>
            <a:off x="-9843" y="518797"/>
            <a:ext cx="9158478" cy="603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9A60695-6516-4E5C-8F75-A40505D5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43" y="2114671"/>
            <a:ext cx="6526059" cy="444055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4EF993B-65F9-440C-B2BF-8BE91BDC9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3648" y="333454"/>
            <a:ext cx="6870023" cy="44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B38524-915F-4614-AEFC-0A318A4B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454" y="3230180"/>
            <a:ext cx="5072533" cy="3294847"/>
          </a:xfrm>
          <a:prstGeom prst="rect">
            <a:avLst/>
          </a:prstGeom>
        </p:spPr>
      </p:pic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Second Phase of the PhD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5" name="Retângulo 39"/>
          <p:cNvSpPr>
            <a:spLocks noChangeArrowheads="1"/>
          </p:cNvSpPr>
          <p:nvPr/>
        </p:nvSpPr>
        <p:spPr bwMode="auto">
          <a:xfrm>
            <a:off x="2123728" y="548683"/>
            <a:ext cx="6912768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Investigate the issue with the chip.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Fully Characterize the Bouncing Pixel through simulations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Other variations on the topology:</a:t>
            </a:r>
          </a:p>
          <a:p>
            <a:pPr marL="914400" lvl="1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Schmitt trigger,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Cascoded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stage, current gain…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Characterize distance vs. power.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Simulations considering OOK modulation.</a:t>
            </a:r>
          </a:p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Methodology to simulate a given VLC system with the chosen ROIC</a:t>
            </a:r>
          </a:p>
        </p:txBody>
      </p:sp>
    </p:spTree>
    <p:extLst>
      <p:ext uri="{BB962C8B-B14F-4D97-AF65-F5344CB8AC3E}">
        <p14:creationId xmlns:p14="http://schemas.microsoft.com/office/powerpoint/2010/main" val="14172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Resultado de imagem para thank you image bulb">
            <a:extLst>
              <a:ext uri="{FF2B5EF4-FFF2-40B4-BE49-F238E27FC236}">
                <a16:creationId xmlns:a16="http://schemas.microsoft.com/office/drawing/2014/main" id="{0C29546C-14B7-4695-BEA1-5AFE20D41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39" y="-496054"/>
            <a:ext cx="9223878" cy="785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ABDE6A94-1120-4028-9D82-B0B976881C5A}"/>
              </a:ext>
            </a:extLst>
          </p:cNvPr>
          <p:cNvSpPr/>
          <p:nvPr/>
        </p:nvSpPr>
        <p:spPr>
          <a:xfrm>
            <a:off x="3635896" y="1268760"/>
            <a:ext cx="6696744" cy="76944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4400" b="1" dirty="0">
                <a:solidFill>
                  <a:srgbClr val="00FFFF"/>
                </a:solidFill>
                <a:latin typeface="Comic Sans MS" panose="030F0702030302020204" pitchFamily="66" charset="0"/>
              </a:rPr>
              <a:t>Thank You</a:t>
            </a:r>
            <a:endParaRPr lang="en-US" sz="1600" b="1" dirty="0">
              <a:solidFill>
                <a:srgbClr val="00FF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0"/>
            <a:ext cx="891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IoT applications </a:t>
            </a:r>
          </a:p>
        </p:txBody>
      </p:sp>
      <p:pic>
        <p:nvPicPr>
          <p:cNvPr id="4098" name="Picture 2" descr="Resultado de imagem para iot devices industry">
            <a:extLst>
              <a:ext uri="{FF2B5EF4-FFF2-40B4-BE49-F238E27FC236}">
                <a16:creationId xmlns:a16="http://schemas.microsoft.com/office/drawing/2014/main" id="{720D3F3D-4EFB-464F-98EC-E82DC3947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1804" r="1196" b="1804"/>
          <a:stretch/>
        </p:blipFill>
        <p:spPr bwMode="auto">
          <a:xfrm>
            <a:off x="2695513" y="538670"/>
            <a:ext cx="5488088" cy="339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39">
            <a:extLst>
              <a:ext uri="{FF2B5EF4-FFF2-40B4-BE49-F238E27FC236}">
                <a16:creationId xmlns:a16="http://schemas.microsoft.com/office/drawing/2014/main" id="{57F90464-22B6-4EA9-A9DE-AC867FF6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858881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Industry</a:t>
            </a: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Domestic</a:t>
            </a:r>
            <a:endParaRPr lang="de-DE" sz="1600" b="1" dirty="0">
              <a:latin typeface="Arial" charset="0"/>
            </a:endParaRPr>
          </a:p>
          <a:p>
            <a:pPr marL="285750" indent="-285750" algn="r"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Infrastructure</a:t>
            </a:r>
            <a:endParaRPr lang="de-DE" sz="1600" b="1" dirty="0">
              <a:latin typeface="Arial" charset="0"/>
            </a:endParaRPr>
          </a:p>
          <a:p>
            <a:pPr marL="285750" indent="-285750" algn="r"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Rural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Health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3D4F19B-3A8B-471D-840B-B2E9DAA5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573" y="3762340"/>
            <a:ext cx="3175967" cy="2690996"/>
          </a:xfrm>
          <a:prstGeom prst="rect">
            <a:avLst/>
          </a:prstGeom>
          <a:noFill/>
          <a:effectLst>
            <a:glow rad="127000">
              <a:schemeClr val="accent1">
                <a:alpha val="6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5A23B33-9FD4-41A4-9618-C8A5FF93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572" y="3762340"/>
            <a:ext cx="3175967" cy="2690996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699" y="-4234"/>
            <a:ext cx="12545398" cy="70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98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699" y="-4234"/>
            <a:ext cx="12545398" cy="70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25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Extra Slides… OFDM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5" name="Retângulo 39"/>
          <p:cNvSpPr>
            <a:spLocks noChangeArrowheads="1"/>
          </p:cNvSpPr>
          <p:nvPr/>
        </p:nvSpPr>
        <p:spPr bwMode="auto">
          <a:xfrm>
            <a:off x="2123728" y="548683"/>
            <a:ext cx="69127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OFDM…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068B3C-F409-4180-B69F-C38C1E14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149329"/>
            <a:ext cx="7008110" cy="455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6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Extra Slides… OFDM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5" name="Retângulo 39"/>
          <p:cNvSpPr>
            <a:spLocks noChangeArrowheads="1"/>
          </p:cNvSpPr>
          <p:nvPr/>
        </p:nvSpPr>
        <p:spPr bwMode="auto">
          <a:xfrm>
            <a:off x="2123728" y="548683"/>
            <a:ext cx="69127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OFDM…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1BE8B8-8011-405A-A6BE-11D693DB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376" y="1693967"/>
            <a:ext cx="5052984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7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Extra Slides… OFDM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5" name="Retângulo 39"/>
          <p:cNvSpPr>
            <a:spLocks noChangeArrowheads="1"/>
          </p:cNvSpPr>
          <p:nvPr/>
        </p:nvSpPr>
        <p:spPr bwMode="auto">
          <a:xfrm>
            <a:off x="2123728" y="548683"/>
            <a:ext cx="69127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OFDM…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2DB342-2922-453C-A686-8E51CD1D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473" y="2377650"/>
            <a:ext cx="6870023" cy="210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Extra Slides… OFDM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5" name="Retângulo 39"/>
          <p:cNvSpPr>
            <a:spLocks noChangeArrowheads="1"/>
          </p:cNvSpPr>
          <p:nvPr/>
        </p:nvSpPr>
        <p:spPr bwMode="auto">
          <a:xfrm>
            <a:off x="2123728" y="548683"/>
            <a:ext cx="69127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OFDM…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CC41168-D969-4312-BA40-22F0A69E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714" y="4073624"/>
            <a:ext cx="3257550" cy="1371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52B666-68B3-4A28-B0EF-BBC4FB2C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628452"/>
            <a:ext cx="3221182" cy="1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Extra Slides… OOK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5" name="Retângulo 39"/>
          <p:cNvSpPr>
            <a:spLocks noChangeArrowheads="1"/>
          </p:cNvSpPr>
          <p:nvPr/>
        </p:nvSpPr>
        <p:spPr bwMode="auto">
          <a:xfrm>
            <a:off x="2123728" y="548683"/>
            <a:ext cx="69127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OOK…Manchester</a:t>
            </a:r>
          </a:p>
        </p:txBody>
      </p:sp>
      <p:pic>
        <p:nvPicPr>
          <p:cNvPr id="1026" name="Picture 2" descr="Resultado de imagem para manchester ook">
            <a:extLst>
              <a:ext uri="{FF2B5EF4-FFF2-40B4-BE49-F238E27FC236}">
                <a16:creationId xmlns:a16="http://schemas.microsoft.com/office/drawing/2014/main" id="{DC927738-CBB7-45BE-8BD3-824D88F1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13" y="1815465"/>
            <a:ext cx="6810375" cy="322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17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Smart Everything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pic>
        <p:nvPicPr>
          <p:cNvPr id="3074" name="Picture 2" descr="Libelium smart world infographic">
            <a:extLst>
              <a:ext uri="{FF2B5EF4-FFF2-40B4-BE49-F238E27FC236}">
                <a16:creationId xmlns:a16="http://schemas.microsoft.com/office/drawing/2014/main" id="{FC41FA12-97D9-4F20-8DFE-15044788A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0" y="526649"/>
            <a:ext cx="8412308" cy="598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29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0"/>
            <a:ext cx="891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Exponential Growth</a:t>
            </a:r>
          </a:p>
        </p:txBody>
      </p:sp>
      <p:sp>
        <p:nvSpPr>
          <p:cNvPr id="6" name="Retângulo 39">
            <a:extLst>
              <a:ext uri="{FF2B5EF4-FFF2-40B4-BE49-F238E27FC236}">
                <a16:creationId xmlns:a16="http://schemas.microsoft.com/office/drawing/2014/main" id="{57F90464-22B6-4EA9-A9DE-AC867FF6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6"/>
            <a:ext cx="1786873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Increased</a:t>
            </a:r>
            <a:r>
              <a:rPr lang="de-DE" sz="1600" b="1" dirty="0">
                <a:latin typeface="Arial" charset="0"/>
              </a:rPr>
              <a:t>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number</a:t>
            </a:r>
            <a:r>
              <a:rPr lang="de-DE" sz="1600" b="1" dirty="0">
                <a:latin typeface="Arial" charset="0"/>
              </a:rPr>
              <a:t> of devices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75+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billions </a:t>
            </a:r>
            <a:r>
              <a:rPr lang="de-DE" sz="1600" b="1" dirty="0">
                <a:latin typeface="Arial" charset="0"/>
              </a:rPr>
              <a:t>by 2025</a:t>
            </a:r>
          </a:p>
          <a:p>
            <a:pPr marL="285750" indent="-285750" algn="r"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Huge</a:t>
            </a:r>
            <a:r>
              <a:rPr lang="de-DE" sz="1600" b="1" dirty="0">
                <a:latin typeface="Arial" charset="0"/>
              </a:rPr>
              <a:t>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traffic</a:t>
            </a:r>
            <a:r>
              <a:rPr lang="de-DE" sz="1600" b="1" dirty="0">
                <a:latin typeface="Arial" charset="0"/>
              </a:rPr>
              <a:t> of information</a:t>
            </a:r>
          </a:p>
        </p:txBody>
      </p:sp>
      <p:pic>
        <p:nvPicPr>
          <p:cNvPr id="7170" name="Picture 2" descr="Resultado de imagem para iot market growth">
            <a:extLst>
              <a:ext uri="{FF2B5EF4-FFF2-40B4-BE49-F238E27FC236}">
                <a16:creationId xmlns:a16="http://schemas.microsoft.com/office/drawing/2014/main" id="{49593CBD-06B3-4518-8DD6-DB89E175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333" y="1406129"/>
            <a:ext cx="7078191" cy="40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33CCE7D-EEB2-4CCF-A2CA-2675BED30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" r="3469"/>
          <a:stretch/>
        </p:blipFill>
        <p:spPr bwMode="auto">
          <a:xfrm>
            <a:off x="2056611" y="701706"/>
            <a:ext cx="6996015" cy="555969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1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esultado de imagem para rf spectrum">
            <a:extLst>
              <a:ext uri="{FF2B5EF4-FFF2-40B4-BE49-F238E27FC236}">
                <a16:creationId xmlns:a16="http://schemas.microsoft.com/office/drawing/2014/main" id="{D45E3201-7CFD-454F-8315-6F44A1D0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6" y="4077074"/>
            <a:ext cx="5995353" cy="238460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0"/>
            <a:ext cx="891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RF Spectrum</a:t>
            </a:r>
          </a:p>
        </p:txBody>
      </p:sp>
      <p:sp>
        <p:nvSpPr>
          <p:cNvPr id="6" name="Retângulo 39">
            <a:extLst>
              <a:ext uri="{FF2B5EF4-FFF2-40B4-BE49-F238E27FC236}">
                <a16:creationId xmlns:a16="http://schemas.microsoft.com/office/drawing/2014/main" id="{57F90464-22B6-4EA9-A9DE-AC867FF6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5888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Overcrowded </a:t>
            </a:r>
            <a:r>
              <a:rPr lang="de-DE" sz="1600" b="1" dirty="0">
                <a:latin typeface="Arial" charset="0"/>
              </a:rPr>
              <a:t>wireless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Narrowing </a:t>
            </a:r>
            <a:r>
              <a:rPr lang="de-DE" sz="1600" b="1" dirty="0">
                <a:latin typeface="Arial" charset="0"/>
              </a:rPr>
              <a:t>the RF Spectrum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Limited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unlicesend</a:t>
            </a:r>
            <a:r>
              <a:rPr lang="de-DE" sz="1600" b="1" dirty="0">
                <a:latin typeface="Arial" charset="0"/>
              </a:rPr>
              <a:t> range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Demands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larger</a:t>
            </a:r>
            <a:r>
              <a:rPr lang="de-DE" sz="1600" b="1" dirty="0">
                <a:latin typeface="Arial" charset="0"/>
              </a:rPr>
              <a:t> frequencies</a:t>
            </a:r>
          </a:p>
        </p:txBody>
      </p:sp>
      <p:pic>
        <p:nvPicPr>
          <p:cNvPr id="8194" name="Picture 2" descr="The US spectrum allocation chart.">
            <a:extLst>
              <a:ext uri="{FF2B5EF4-FFF2-40B4-BE49-F238E27FC236}">
                <a16:creationId xmlns:a16="http://schemas.microsoft.com/office/drawing/2014/main" id="{C5B2DBC7-3453-4992-BF07-A11A2EE3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37" y="603910"/>
            <a:ext cx="6061796" cy="34076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74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wireless line of sight">
            <a:extLst>
              <a:ext uri="{FF2B5EF4-FFF2-40B4-BE49-F238E27FC236}">
                <a16:creationId xmlns:a16="http://schemas.microsoft.com/office/drawing/2014/main" id="{ED0BEB33-B8C8-47CA-9BF5-196C1F05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7409" r="6719" b="6689"/>
          <a:stretch/>
        </p:blipFill>
        <p:spPr bwMode="auto">
          <a:xfrm>
            <a:off x="6045044" y="620688"/>
            <a:ext cx="3024337" cy="166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" y="76202"/>
            <a:ext cx="891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2.4 GHz vs 5 GHz</a:t>
            </a:r>
            <a:endParaRPr lang="en-US" sz="1600" b="1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8" name="Retângulo 39">
            <a:extLst>
              <a:ext uri="{FF2B5EF4-FFF2-40B4-BE49-F238E27FC236}">
                <a16:creationId xmlns:a16="http://schemas.microsoft.com/office/drawing/2014/main" id="{5ADC6AE9-7648-490D-A0C3-598EC0B0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5" y="727244"/>
            <a:ext cx="1858881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Line of Sight (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LoS</a:t>
            </a:r>
            <a:r>
              <a:rPr lang="de-DE" sz="1600" b="1" dirty="0">
                <a:latin typeface="Arial" charset="0"/>
              </a:rPr>
              <a:t>)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Beam forming</a:t>
            </a: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Smaller</a:t>
            </a:r>
            <a:r>
              <a:rPr lang="de-DE" sz="1600" b="1" dirty="0">
                <a:latin typeface="Arial" charset="0"/>
              </a:rPr>
              <a:t> cells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  <a:p>
            <a:pPr algn="r">
              <a:spcBef>
                <a:spcPct val="50000"/>
              </a:spcBef>
            </a:pPr>
            <a:r>
              <a:rPr lang="de-DE" sz="1600" b="1" dirty="0">
                <a:latin typeface="Arial" charset="0"/>
              </a:rPr>
              <a:t>More </a:t>
            </a:r>
            <a:r>
              <a:rPr lang="de-DE" sz="1600" b="1" dirty="0">
                <a:solidFill>
                  <a:srgbClr val="FF0000"/>
                </a:solidFill>
                <a:latin typeface="Arial" charset="0"/>
              </a:rPr>
              <a:t>expensive</a:t>
            </a:r>
            <a:r>
              <a:rPr lang="de-DE" sz="1600" b="1" dirty="0">
                <a:latin typeface="Arial" charset="0"/>
              </a:rPr>
              <a:t> infrastructure</a:t>
            </a:r>
          </a:p>
          <a:p>
            <a:pPr algn="r">
              <a:spcBef>
                <a:spcPct val="50000"/>
              </a:spcBef>
            </a:pPr>
            <a:endParaRPr lang="de-DE" sz="1600" b="1" dirty="0">
              <a:latin typeface="Arial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956BD26-3729-4B6E-823A-0C331A8EE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720" y="1988840"/>
            <a:ext cx="6938723" cy="43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6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1.9|8.7|4.7|1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6|13.3|3.7|5.4|5.5|17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3.1|7.4|6.1|8.1|23|5.5|13.2|10.9|14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65.3|7.1|14.8|3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5.1|5.3|12.6|1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1.9|8.7|4.7|1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9.6|4.2|5|8.4|6.2|8.4|10.1|6.8|17.7|6.7|1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9.6|4.2|5|8.4|6.2|8.4|10.1|6.8|17.7|6.7|1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4|6.3|2.1|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8.6|1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41|49.4|38.2|5.4|15.3|24|12.2|4.9|1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0.6|4.6|7.5|5.4|3.9|17.3|1.8|4.7|8.2|5.1|26.7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11567</TotalTime>
  <Pages>1</Pages>
  <Words>2822</Words>
  <Characters>0</Characters>
  <Application>Microsoft Office PowerPoint</Application>
  <DocSecurity>0</DocSecurity>
  <PresentationFormat>Apresentação na tela (4:3)</PresentationFormat>
  <Lines>0</Lines>
  <Paragraphs>700</Paragraphs>
  <Slides>56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Cambria Math</vt:lpstr>
      <vt:lpstr>Comic Sans MS</vt:lpstr>
      <vt:lpstr>Times New Roman</vt:lpstr>
      <vt:lpstr>Wingdings</vt:lpstr>
      <vt:lpstr>Default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Lawrence Erlbaum Associates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</dc:creator>
  <cp:lastModifiedBy>Pablo N. A. B.</cp:lastModifiedBy>
  <cp:revision>2691</cp:revision>
  <dcterms:created xsi:type="dcterms:W3CDTF">2001-04-12T20:12:27Z</dcterms:created>
  <dcterms:modified xsi:type="dcterms:W3CDTF">2019-12-16T12:03:26Z</dcterms:modified>
</cp:coreProperties>
</file>